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notesSlides/notesSlide14.xml" ContentType="application/vnd.openxmlformats-officedocument.presentationml.notesSlide+xml"/>
  <Override PartName="/ppt/slides/slide22.xml" ContentType="application/vnd.openxmlformats-officedocument.presentationml.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slides/slide18.xml" ContentType="application/vnd.openxmlformats-officedocument.presentationml.slid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Default Extension="wmf" ContentType="image/x-wmf"/>
  <Override PartName="/ppt/notesSlides/notesSlide7.xml" ContentType="application/vnd.openxmlformats-officedocument.presentationml.notes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24"/>
  </p:notesMasterIdLst>
  <p:sldIdLst>
    <p:sldId id="256" r:id="rId2"/>
    <p:sldId id="257" r:id="rId3"/>
    <p:sldId id="258" r:id="rId4"/>
    <p:sldId id="259" r:id="rId5"/>
    <p:sldId id="262" r:id="rId6"/>
    <p:sldId id="281" r:id="rId7"/>
    <p:sldId id="272" r:id="rId8"/>
    <p:sldId id="273" r:id="rId9"/>
    <p:sldId id="274" r:id="rId10"/>
    <p:sldId id="265" r:id="rId11"/>
    <p:sldId id="267" r:id="rId12"/>
    <p:sldId id="264" r:id="rId13"/>
    <p:sldId id="282" r:id="rId14"/>
    <p:sldId id="269" r:id="rId15"/>
    <p:sldId id="270" r:id="rId16"/>
    <p:sldId id="271" r:id="rId17"/>
    <p:sldId id="279" r:id="rId18"/>
    <p:sldId id="280" r:id="rId19"/>
    <p:sldId id="275" r:id="rId20"/>
    <p:sldId id="276" r:id="rId21"/>
    <p:sldId id="277" r:id="rId22"/>
    <p:sldId id="278"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9145" autoAdjust="0"/>
  </p:normalViewPr>
  <p:slideViewPr>
    <p:cSldViewPr snapToGrid="0" snapToObjects="1">
      <p:cViewPr>
        <p:scale>
          <a:sx n="100" d="100"/>
          <a:sy n="100" d="100"/>
        </p:scale>
        <p:origin x="-584" y="-36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viewProps" Target="viewProps.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theme" Target="theme/theme1.xml"/><Relationship Id="rId26" Type="http://schemas.openxmlformats.org/officeDocument/2006/relationships/presProps" Target="presProps.xml"/><Relationship Id="rId11" Type="http://schemas.openxmlformats.org/officeDocument/2006/relationships/slide" Target="slides/slide10.xml"/><Relationship Id="rId29" Type="http://schemas.openxmlformats.org/officeDocument/2006/relationships/tableStyles" Target="tableStyles.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AC7212-B8E7-A344-88A3-433DB240444E}" type="datetimeFigureOut">
              <a:rPr lang="en-US" smtClean="0"/>
              <a:pPr/>
              <a:t>4/11/11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220E99-0BE0-8C49-ACEA-5D883D5DC2B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Since 1872.  Affiliated with UCSF since 1873.  The picture on the left is from 1815.</a:t>
            </a:r>
            <a:endParaRPr lang="en-US" dirty="0"/>
          </a:p>
        </p:txBody>
      </p:sp>
      <p:sp>
        <p:nvSpPr>
          <p:cNvPr id="4" name="Slide Number Placeholder 3"/>
          <p:cNvSpPr>
            <a:spLocks noGrp="1"/>
          </p:cNvSpPr>
          <p:nvPr>
            <p:ph type="sldNum" sz="quarter" idx="10"/>
          </p:nvPr>
        </p:nvSpPr>
        <p:spPr/>
        <p:txBody>
          <a:bodyPr/>
          <a:lstStyle/>
          <a:p>
            <a:fld id="{D6220E99-0BE0-8C49-ACEA-5D883D5DC2BB}"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rate of</a:t>
            </a:r>
            <a:r>
              <a:rPr lang="en-US" baseline="0" dirty="0" smtClean="0"/>
              <a:t> pedestrian injury in SF is 4.5x the Healthy People 2010 goal!</a:t>
            </a:r>
            <a:endParaRPr lang="en-US" dirty="0"/>
          </a:p>
        </p:txBody>
      </p:sp>
      <p:sp>
        <p:nvSpPr>
          <p:cNvPr id="4" name="Slide Number Placeholder 3"/>
          <p:cNvSpPr>
            <a:spLocks noGrp="1"/>
          </p:cNvSpPr>
          <p:nvPr>
            <p:ph type="sldNum" sz="quarter" idx="10"/>
          </p:nvPr>
        </p:nvSpPr>
        <p:spPr/>
        <p:txBody>
          <a:bodyPr/>
          <a:lstStyle/>
          <a:p>
            <a:fld id="{D6220E99-0BE0-8C49-ACEA-5D883D5DC2BB}"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D6220E99-0BE0-8C49-ACEA-5D883D5DC2BB}"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220E99-0BE0-8C49-ACEA-5D883D5DC2BB}"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220E99-0BE0-8C49-ACEA-5D883D5DC2BB}"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220E99-0BE0-8C49-ACEA-5D883D5DC2BB}"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Cost = hospitalization</a:t>
            </a:r>
            <a:r>
              <a:rPr lang="en-US" baseline="0" dirty="0" smtClean="0"/>
              <a:t> cost + professional fees for operations/procedures + ambulance transport.</a:t>
            </a:r>
          </a:p>
          <a:p>
            <a:r>
              <a:rPr lang="en-US" baseline="0" dirty="0" smtClean="0"/>
              <a:t>Not the same as charge, which is the amount billed…more like the retail price.</a:t>
            </a:r>
          </a:p>
          <a:p>
            <a:r>
              <a:rPr lang="en-US" baseline="0" dirty="0" smtClean="0"/>
              <a:t>Used cost-to-charge ratio (obtained for each fiscal year from SFGH CFO) </a:t>
            </a:r>
            <a:r>
              <a:rPr lang="en-US" baseline="0" dirty="0" err="1" smtClean="0"/>
              <a:t>x</a:t>
            </a:r>
            <a:r>
              <a:rPr lang="en-US" baseline="0" dirty="0" smtClean="0"/>
              <a:t> hospital charges = hospital cost. </a:t>
            </a:r>
            <a:endParaRPr lang="en-US" dirty="0" smtClean="0"/>
          </a:p>
          <a:p>
            <a:r>
              <a:rPr lang="en-US" dirty="0" smtClean="0"/>
              <a:t>Costs</a:t>
            </a:r>
            <a:r>
              <a:rPr lang="en-US" baseline="0" dirty="0" smtClean="0"/>
              <a:t> are in 2008 dollars, per capita using 2008 population.</a:t>
            </a:r>
            <a:endParaRPr lang="en-US" dirty="0"/>
          </a:p>
        </p:txBody>
      </p:sp>
      <p:sp>
        <p:nvSpPr>
          <p:cNvPr id="4" name="Slide Number Placeholder 3"/>
          <p:cNvSpPr>
            <a:spLocks noGrp="1"/>
          </p:cNvSpPr>
          <p:nvPr>
            <p:ph type="sldNum" sz="quarter" idx="10"/>
          </p:nvPr>
        </p:nvSpPr>
        <p:spPr/>
        <p:txBody>
          <a:bodyPr/>
          <a:lstStyle/>
          <a:p>
            <a:fld id="{D6220E99-0BE0-8C49-ACEA-5D883D5DC2BB}"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220E99-0BE0-8C49-ACEA-5D883D5DC2BB}"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Out of 952 patients admitted.</a:t>
            </a:r>
          </a:p>
          <a:p>
            <a:r>
              <a:rPr lang="en-US" dirty="0" smtClean="0"/>
              <a:t>D6 accounts</a:t>
            </a:r>
            <a:r>
              <a:rPr lang="en-US" baseline="0" dirty="0" smtClean="0"/>
              <a:t> for 17% of the total cost…</a:t>
            </a:r>
            <a:r>
              <a:rPr lang="en-US" dirty="0" smtClean="0"/>
              <a:t> 7x</a:t>
            </a:r>
            <a:r>
              <a:rPr lang="en-US" baseline="0" dirty="0" smtClean="0"/>
              <a:t> higher than D2 (the lowest cost district)!</a:t>
            </a:r>
            <a:endParaRPr lang="en-US" dirty="0"/>
          </a:p>
        </p:txBody>
      </p:sp>
      <p:sp>
        <p:nvSpPr>
          <p:cNvPr id="4" name="Slide Number Placeholder 3"/>
          <p:cNvSpPr>
            <a:spLocks noGrp="1"/>
          </p:cNvSpPr>
          <p:nvPr>
            <p:ph type="sldNum" sz="quarter" idx="10"/>
          </p:nvPr>
        </p:nvSpPr>
        <p:spPr/>
        <p:txBody>
          <a:bodyPr/>
          <a:lstStyle/>
          <a:p>
            <a:fld id="{D6220E99-0BE0-8C49-ACEA-5D883D5DC2BB}"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D6220E99-0BE0-8C49-ACEA-5D883D5DC2BB}"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Mayor’s ED: 25% reduction in serious &amp; fatal injuries by 2016, 50% reduction by 2021.</a:t>
            </a:r>
          </a:p>
        </p:txBody>
      </p:sp>
      <p:sp>
        <p:nvSpPr>
          <p:cNvPr id="4" name="Slide Number Placeholder 3"/>
          <p:cNvSpPr>
            <a:spLocks noGrp="1"/>
          </p:cNvSpPr>
          <p:nvPr>
            <p:ph type="sldNum" sz="quarter" idx="10"/>
          </p:nvPr>
        </p:nvSpPr>
        <p:spPr/>
        <p:txBody>
          <a:bodyPr/>
          <a:lstStyle/>
          <a:p>
            <a:fld id="{D6220E99-0BE0-8C49-ACEA-5D883D5DC2BB}"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D6220E99-0BE0-8C49-ACEA-5D883D5DC2BB}"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20 San Mateo pts and 5 ‘assault with a vehicle’ patients were excluded.</a:t>
            </a:r>
            <a:endParaRPr lang="en-US" dirty="0"/>
          </a:p>
        </p:txBody>
      </p:sp>
      <p:sp>
        <p:nvSpPr>
          <p:cNvPr id="4" name="Slide Number Placeholder 3"/>
          <p:cNvSpPr>
            <a:spLocks noGrp="1"/>
          </p:cNvSpPr>
          <p:nvPr>
            <p:ph type="sldNum" sz="quarter" idx="10"/>
          </p:nvPr>
        </p:nvSpPr>
        <p:spPr/>
        <p:txBody>
          <a:bodyPr/>
          <a:lstStyle/>
          <a:p>
            <a:fld id="{D6220E99-0BE0-8C49-ACEA-5D883D5DC2BB}" type="slidenum">
              <a:rPr lang="en-US" smtClean="0"/>
              <a:pPr/>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Transferred:</a:t>
            </a:r>
            <a:r>
              <a:rPr lang="en-US" baseline="0" dirty="0" smtClean="0"/>
              <a:t> 7% to another acute care facility, 7% to rehab, 19% to SNF.</a:t>
            </a:r>
          </a:p>
          <a:p>
            <a:r>
              <a:rPr lang="en-US" baseline="0" dirty="0" smtClean="0"/>
              <a:t>YPLL was calculated for anyone who died before age 75 (</a:t>
            </a:r>
            <a:r>
              <a:rPr lang="en-US" baseline="0" dirty="0" err="1" smtClean="0"/>
              <a:t>n</a:t>
            </a:r>
            <a:r>
              <a:rPr lang="en-US" baseline="0" dirty="0" smtClean="0"/>
              <a:t>=65).</a:t>
            </a:r>
          </a:p>
          <a:p>
            <a:r>
              <a:rPr lang="en-US" baseline="0" dirty="0" smtClean="0"/>
              <a:t>Ongoing work to figure out indirect costs of lost productivity.</a:t>
            </a:r>
            <a:endParaRPr lang="en-US" dirty="0"/>
          </a:p>
        </p:txBody>
      </p:sp>
      <p:sp>
        <p:nvSpPr>
          <p:cNvPr id="4" name="Slide Number Placeholder 3"/>
          <p:cNvSpPr>
            <a:spLocks noGrp="1"/>
          </p:cNvSpPr>
          <p:nvPr>
            <p:ph type="sldNum" sz="quarter" idx="10"/>
          </p:nvPr>
        </p:nvSpPr>
        <p:spPr/>
        <p:txBody>
          <a:bodyPr/>
          <a:lstStyle/>
          <a:p>
            <a:fld id="{D6220E99-0BE0-8C49-ACEA-5D883D5DC2BB}" type="slidenum">
              <a:rPr lang="en-US" smtClean="0"/>
              <a:pPr/>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220E99-0BE0-8C49-ACEA-5D883D5DC2BB}"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Databases</a:t>
            </a:r>
            <a:r>
              <a:rPr lang="en-US" baseline="0" dirty="0" smtClean="0"/>
              <a:t> used include the SFGH Trauma Registry, paper EMS record, SFDPH Billing Information System, SWITRS, and SFGIS.  SWITRS doesn’t have patient identifiers, so anyone without an intersection on the EMS run sheet was matched by time and date to SWITRS reports.</a:t>
            </a:r>
          </a:p>
        </p:txBody>
      </p:sp>
      <p:sp>
        <p:nvSpPr>
          <p:cNvPr id="4" name="Slide Number Placeholder 3"/>
          <p:cNvSpPr>
            <a:spLocks noGrp="1"/>
          </p:cNvSpPr>
          <p:nvPr>
            <p:ph type="sldNum" sz="quarter" idx="10"/>
          </p:nvPr>
        </p:nvSpPr>
        <p:spPr/>
        <p:txBody>
          <a:bodyPr/>
          <a:lstStyle/>
          <a:p>
            <a:fld id="{D6220E99-0BE0-8C49-ACEA-5D883D5DC2BB}" type="slidenum">
              <a:rPr lang="en-US" smtClean="0"/>
              <a:pPr/>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Median age 51 -&gt; further implications for impact on families and loss of productivity.</a:t>
            </a:r>
          </a:p>
        </p:txBody>
      </p:sp>
      <p:sp>
        <p:nvSpPr>
          <p:cNvPr id="4" name="Slide Number Placeholder 3"/>
          <p:cNvSpPr>
            <a:spLocks noGrp="1"/>
          </p:cNvSpPr>
          <p:nvPr>
            <p:ph type="sldNum" sz="quarter" idx="10"/>
          </p:nvPr>
        </p:nvSpPr>
        <p:spPr/>
        <p:txBody>
          <a:bodyPr/>
          <a:lstStyle/>
          <a:p>
            <a:fld id="{D6220E99-0BE0-8C49-ACEA-5D883D5DC2BB}"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12FC58-94AD-684A-99F3-E086E7387E2F}" type="datetimeFigureOut">
              <a:rPr lang="en-US" smtClean="0"/>
              <a:pPr/>
              <a:t>4/11/11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E3FEE3-54FC-5048-97D5-EB0BA0E5F6D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12FC58-94AD-684A-99F3-E086E7387E2F}" type="datetimeFigureOut">
              <a:rPr lang="en-US" smtClean="0"/>
              <a:pPr/>
              <a:t>4/11/11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E3FEE3-54FC-5048-97D5-EB0BA0E5F6D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12FC58-94AD-684A-99F3-E086E7387E2F}" type="datetimeFigureOut">
              <a:rPr lang="en-US" smtClean="0"/>
              <a:pPr/>
              <a:t>4/11/11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E3FEE3-54FC-5048-97D5-EB0BA0E5F6D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12FC58-94AD-684A-99F3-E086E7387E2F}" type="datetimeFigureOut">
              <a:rPr lang="en-US" smtClean="0"/>
              <a:pPr/>
              <a:t>4/11/11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E3FEE3-54FC-5048-97D5-EB0BA0E5F6D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12FC58-94AD-684A-99F3-E086E7387E2F}" type="datetimeFigureOut">
              <a:rPr lang="en-US" smtClean="0"/>
              <a:pPr/>
              <a:t>4/11/11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E3FEE3-54FC-5048-97D5-EB0BA0E5F6D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12FC58-94AD-684A-99F3-E086E7387E2F}" type="datetimeFigureOut">
              <a:rPr lang="en-US" smtClean="0"/>
              <a:pPr/>
              <a:t>4/11/11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E3FEE3-54FC-5048-97D5-EB0BA0E5F6D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12FC58-94AD-684A-99F3-E086E7387E2F}" type="datetimeFigureOut">
              <a:rPr lang="en-US" smtClean="0"/>
              <a:pPr/>
              <a:t>4/11/11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E3FEE3-54FC-5048-97D5-EB0BA0E5F6D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12FC58-94AD-684A-99F3-E086E7387E2F}" type="datetimeFigureOut">
              <a:rPr lang="en-US" smtClean="0"/>
              <a:pPr/>
              <a:t>4/11/11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E3FEE3-54FC-5048-97D5-EB0BA0E5F6D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12FC58-94AD-684A-99F3-E086E7387E2F}" type="datetimeFigureOut">
              <a:rPr lang="en-US" smtClean="0"/>
              <a:pPr/>
              <a:t>4/11/11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E3FEE3-54FC-5048-97D5-EB0BA0E5F6D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12FC58-94AD-684A-99F3-E086E7387E2F}" type="datetimeFigureOut">
              <a:rPr lang="en-US" smtClean="0"/>
              <a:pPr/>
              <a:t>4/11/11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E3FEE3-54FC-5048-97D5-EB0BA0E5F6D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12FC58-94AD-684A-99F3-E086E7387E2F}" type="datetimeFigureOut">
              <a:rPr lang="en-US" smtClean="0"/>
              <a:pPr/>
              <a:t>4/11/11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E3FEE3-54FC-5048-97D5-EB0BA0E5F6D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12FC58-94AD-684A-99F3-E086E7387E2F}" type="datetimeFigureOut">
              <a:rPr lang="en-US" smtClean="0"/>
              <a:pPr/>
              <a:t>4/11/11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E3FEE3-54FC-5048-97D5-EB0BA0E5F6D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3"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3"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6" Type="http://schemas.openxmlformats.org/officeDocument/2006/relationships/image" Target="../media/image6.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eg"/><Relationship Id="rId5" Type="http://schemas.openxmlformats.org/officeDocument/2006/relationships/image" Target="../media/image5.png"/></Relationships>
</file>

<file path=ppt/slides/_rels/slide4.xml.rels><?xml version="1.0" encoding="UTF-8" standalone="yes"?>
<Relationships xmlns="http://schemas.openxmlformats.org/package/2006/relationships"><Relationship Id="rId4" Type="http://schemas.openxmlformats.org/officeDocument/2006/relationships/hyperlink" Target="http://www.healthypeople.gov/hp2020/"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3"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jpeg"/><Relationship Id="rId5" Type="http://schemas.openxmlformats.org/officeDocument/2006/relationships/image" Target="../media/image8.wmf"/></Relationships>
</file>

<file path=ppt/slides/_rels/slide8.xml.rels><?xml version="1.0" encoding="UTF-8" standalone="yes"?>
<Relationships xmlns="http://schemas.openxmlformats.org/package/2006/relationships"><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jpeg"/><Relationship Id="rId5" Type="http://schemas.openxmlformats.org/officeDocument/2006/relationships/image" Target="../media/image8.wmf"/></Relationships>
</file>

<file path=ppt/slides/_rels/slide9.xml.rels><?xml version="1.0" encoding="UTF-8" standalone="yes"?>
<Relationships xmlns="http://schemas.openxmlformats.org/package/2006/relationships"><Relationship Id="rId4"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jpeg"/><Relationship Id="rId5" Type="http://schemas.openxmlformats.org/officeDocument/2006/relationships/image" Target="../media/image8.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3"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3"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3"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3"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4" Type="http://schemas.openxmlformats.org/officeDocument/2006/relationships/hyperlink" Target="mailto:lopezd@sfghsurg.ucsf.edu" TargetMode="External"/><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3"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3"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3"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3"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3"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5" descr="SFIC Logo"/>
          <p:cNvPicPr>
            <a:picLocks noChangeAspect="1" noChangeArrowheads="1"/>
          </p:cNvPicPr>
          <p:nvPr/>
        </p:nvPicPr>
        <p:blipFill>
          <a:blip r:embed="rId2">
            <a:duotone>
              <a:schemeClr val="accent2">
                <a:shade val="45000"/>
                <a:satMod val="135000"/>
              </a:schemeClr>
              <a:prstClr val="white"/>
            </a:duotone>
            <a:alphaModFix amt="25000"/>
          </a:blip>
          <a:srcRect/>
          <a:stretch>
            <a:fillRect/>
          </a:stretch>
        </p:blipFill>
        <p:spPr bwMode="auto">
          <a:xfrm>
            <a:off x="0" y="0"/>
            <a:ext cx="6656832" cy="5943600"/>
          </a:xfrm>
          <a:prstGeom prst="rect">
            <a:avLst/>
          </a:prstGeom>
          <a:noFill/>
          <a:ln w="9525">
            <a:noFill/>
            <a:miter lim="800000"/>
            <a:headEnd/>
            <a:tailEnd/>
          </a:ln>
        </p:spPr>
      </p:pic>
      <p:pic>
        <p:nvPicPr>
          <p:cNvPr id="6" name="Picture 5" descr="logo.jpg"/>
          <p:cNvPicPr>
            <a:picLocks noChangeAspect="1"/>
          </p:cNvPicPr>
          <p:nvPr/>
        </p:nvPicPr>
        <p:blipFill>
          <a:blip r:embed="rId3">
            <a:alphaModFix amt="50000"/>
            <a:duotone>
              <a:schemeClr val="accent1">
                <a:shade val="45000"/>
                <a:satMod val="135000"/>
              </a:schemeClr>
              <a:prstClr val="white"/>
            </a:duotone>
          </a:blip>
          <a:stretch>
            <a:fillRect/>
          </a:stretch>
        </p:blipFill>
        <p:spPr>
          <a:xfrm>
            <a:off x="6705600" y="6139841"/>
            <a:ext cx="2438400" cy="718158"/>
          </a:xfrm>
          <a:prstGeom prst="rect">
            <a:avLst/>
          </a:prstGeom>
        </p:spPr>
      </p:pic>
      <p:sp>
        <p:nvSpPr>
          <p:cNvPr id="2" name="Title 1"/>
          <p:cNvSpPr>
            <a:spLocks noGrp="1"/>
          </p:cNvSpPr>
          <p:nvPr>
            <p:ph type="ctrTitle"/>
          </p:nvPr>
        </p:nvSpPr>
        <p:spPr>
          <a:xfrm>
            <a:off x="224880" y="955682"/>
            <a:ext cx="8690933" cy="1470025"/>
          </a:xfrm>
        </p:spPr>
        <p:txBody>
          <a:bodyPr>
            <a:noAutofit/>
          </a:bodyPr>
          <a:lstStyle/>
          <a:p>
            <a:r>
              <a:rPr lang="en-US" sz="4000" dirty="0" smtClean="0"/>
              <a:t/>
            </a:r>
            <a:br>
              <a:rPr lang="en-US" sz="4000" dirty="0" smtClean="0"/>
            </a:br>
            <a:r>
              <a:rPr lang="en-US" sz="4000" dirty="0" smtClean="0"/>
              <a:t>The Cost of Pedestrian </a:t>
            </a:r>
            <a:r>
              <a:rPr lang="en-US" sz="4000" dirty="0" smtClean="0"/>
              <a:t>Injury</a:t>
            </a:r>
            <a:br>
              <a:rPr lang="en-US" sz="4000" dirty="0" smtClean="0"/>
            </a:br>
            <a:r>
              <a:rPr lang="en-US" sz="4000" dirty="0" smtClean="0"/>
              <a:t>in San Francisco</a:t>
            </a:r>
            <a:endParaRPr lang="en-US" sz="4000" dirty="0"/>
          </a:p>
        </p:txBody>
      </p:sp>
      <p:sp>
        <p:nvSpPr>
          <p:cNvPr id="3" name="Subtitle 2"/>
          <p:cNvSpPr>
            <a:spLocks noGrp="1"/>
          </p:cNvSpPr>
          <p:nvPr>
            <p:ph type="subTitle" idx="1"/>
          </p:nvPr>
        </p:nvSpPr>
        <p:spPr>
          <a:xfrm>
            <a:off x="1155700" y="3719521"/>
            <a:ext cx="6616700" cy="2356180"/>
          </a:xfrm>
        </p:spPr>
        <p:txBody>
          <a:bodyPr>
            <a:normAutofit fontScale="55000" lnSpcReduction="20000"/>
          </a:bodyPr>
          <a:lstStyle/>
          <a:p>
            <a:r>
              <a:rPr lang="en-US" dirty="0" smtClean="0"/>
              <a:t>Dahianna Lopez, RN, MSN, MPH</a:t>
            </a:r>
          </a:p>
          <a:p>
            <a:r>
              <a:rPr lang="en-US" dirty="0" smtClean="0"/>
              <a:t>Prevention Director</a:t>
            </a:r>
          </a:p>
          <a:p>
            <a:r>
              <a:rPr lang="en-US" dirty="0" smtClean="0"/>
              <a:t>The San Francisco Injury Center</a:t>
            </a:r>
          </a:p>
          <a:p>
            <a:r>
              <a:rPr lang="en-US" dirty="0" smtClean="0"/>
              <a:t>and San Francisco General Hospital</a:t>
            </a:r>
          </a:p>
          <a:p>
            <a:endParaRPr lang="en-US" dirty="0" smtClean="0"/>
          </a:p>
          <a:p>
            <a:r>
              <a:rPr lang="en-US" dirty="0" smtClean="0"/>
              <a:t>City Operations and Neighborhood Services Committee Meeting</a:t>
            </a:r>
            <a:endParaRPr lang="en-US" dirty="0" smtClean="0"/>
          </a:p>
          <a:p>
            <a:r>
              <a:rPr lang="en-US" dirty="0" smtClean="0"/>
              <a:t>11</a:t>
            </a:r>
            <a:r>
              <a:rPr lang="en-US" dirty="0" smtClean="0"/>
              <a:t> </a:t>
            </a:r>
            <a:r>
              <a:rPr lang="en-US" dirty="0" smtClean="0"/>
              <a:t>April 2011</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2">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2">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San Francisco Injury Center</a:t>
            </a:r>
            <a:endParaRPr lang="en-US" dirty="0"/>
          </a:p>
        </p:txBody>
      </p:sp>
      <p:sp>
        <p:nvSpPr>
          <p:cNvPr id="3" name="Content Placeholder 2"/>
          <p:cNvSpPr>
            <a:spLocks noGrp="1"/>
          </p:cNvSpPr>
          <p:nvPr>
            <p:ph idx="1"/>
          </p:nvPr>
        </p:nvSpPr>
        <p:spPr/>
        <p:txBody>
          <a:bodyPr/>
          <a:lstStyle/>
          <a:p>
            <a:r>
              <a:rPr lang="en-US" dirty="0" smtClean="0"/>
              <a:t>One of 13 CDC-funded Injury Centers</a:t>
            </a:r>
          </a:p>
          <a:p>
            <a:r>
              <a:rPr lang="en-US" dirty="0" smtClean="0"/>
              <a:t>Affiliated with UCSF School of Medicine</a:t>
            </a:r>
          </a:p>
          <a:p>
            <a:r>
              <a:rPr lang="en-US" dirty="0" smtClean="0"/>
              <a:t>Housed at San Francisco General Hospital</a:t>
            </a:r>
          </a:p>
          <a:p>
            <a:r>
              <a:rPr lang="en-US" dirty="0" smtClean="0"/>
              <a:t>Diverse professional staff</a:t>
            </a:r>
          </a:p>
          <a:p>
            <a:r>
              <a:rPr lang="en-US" dirty="0" smtClean="0"/>
              <a:t>Focus on research, prevention, policy, and education in injury and hospital care</a:t>
            </a:r>
            <a:endParaRPr lang="en-US" dirty="0"/>
          </a:p>
        </p:txBody>
      </p:sp>
      <p:pic>
        <p:nvPicPr>
          <p:cNvPr id="12" name="Picture 11"/>
          <p:cNvPicPr>
            <a:picLocks noChangeAspect="1"/>
          </p:cNvPicPr>
          <p:nvPr/>
        </p:nvPicPr>
        <p:blipFill>
          <a:blip r:embed="rId3"/>
          <a:stretch>
            <a:fillRect/>
          </a:stretch>
        </p:blipFill>
        <p:spPr>
          <a:xfrm>
            <a:off x="0" y="5072231"/>
            <a:ext cx="9144000" cy="178576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San Francisco General Hospital</a:t>
            </a:r>
            <a:endParaRPr lang="en-US" dirty="0"/>
          </a:p>
        </p:txBody>
      </p:sp>
      <p:pic>
        <p:nvPicPr>
          <p:cNvPr id="9" name="Picture 8"/>
          <p:cNvPicPr>
            <a:picLocks noChangeAspect="1"/>
          </p:cNvPicPr>
          <p:nvPr/>
        </p:nvPicPr>
        <p:blipFill>
          <a:blip r:embed="rId4"/>
          <a:srcRect t="17851" b="8926"/>
          <a:stretch>
            <a:fillRect/>
          </a:stretch>
        </p:blipFill>
        <p:spPr>
          <a:xfrm>
            <a:off x="0" y="4836802"/>
            <a:ext cx="3017520" cy="1782349"/>
          </a:xfrm>
          <a:prstGeom prst="rect">
            <a:avLst/>
          </a:prstGeom>
        </p:spPr>
      </p:pic>
      <p:pic>
        <p:nvPicPr>
          <p:cNvPr id="10" name="Picture 9"/>
          <p:cNvPicPr>
            <a:picLocks noChangeAspect="1"/>
          </p:cNvPicPr>
          <p:nvPr/>
        </p:nvPicPr>
        <p:blipFill>
          <a:blip r:embed="rId5"/>
          <a:srcRect t="3760" b="5640"/>
          <a:stretch>
            <a:fillRect/>
          </a:stretch>
        </p:blipFill>
        <p:spPr>
          <a:xfrm>
            <a:off x="3084541" y="4813831"/>
            <a:ext cx="3017520" cy="1805320"/>
          </a:xfrm>
          <a:prstGeom prst="rect">
            <a:avLst/>
          </a:prstGeom>
        </p:spPr>
      </p:pic>
      <p:pic>
        <p:nvPicPr>
          <p:cNvPr id="11" name="Picture 10"/>
          <p:cNvPicPr>
            <a:picLocks noChangeAspect="1"/>
          </p:cNvPicPr>
          <p:nvPr/>
        </p:nvPicPr>
        <p:blipFill>
          <a:blip r:embed="rId6"/>
          <a:srcRect l="1412" t="4660" r="1412" b="2330"/>
          <a:stretch>
            <a:fillRect/>
          </a:stretch>
        </p:blipFill>
        <p:spPr>
          <a:xfrm>
            <a:off x="6169081" y="4803051"/>
            <a:ext cx="2893532" cy="1828800"/>
          </a:xfrm>
          <a:prstGeom prst="rect">
            <a:avLst/>
          </a:prstGeom>
        </p:spPr>
      </p:pic>
      <p:sp>
        <p:nvSpPr>
          <p:cNvPr id="3" name="Content Placeholder 2"/>
          <p:cNvSpPr>
            <a:spLocks noGrp="1"/>
          </p:cNvSpPr>
          <p:nvPr>
            <p:ph idx="1"/>
          </p:nvPr>
        </p:nvSpPr>
        <p:spPr>
          <a:xfrm>
            <a:off x="457200" y="1600201"/>
            <a:ext cx="8229600" cy="3316508"/>
          </a:xfrm>
        </p:spPr>
        <p:txBody>
          <a:bodyPr>
            <a:normAutofit/>
          </a:bodyPr>
          <a:lstStyle/>
          <a:p>
            <a:r>
              <a:rPr lang="en-US" dirty="0" smtClean="0"/>
              <a:t>San Francisco’s </a:t>
            </a:r>
            <a:r>
              <a:rPr lang="en-US" i="1" dirty="0" smtClean="0"/>
              <a:t>only</a:t>
            </a:r>
            <a:r>
              <a:rPr lang="en-US" dirty="0" smtClean="0"/>
              <a:t> trauma center</a:t>
            </a:r>
          </a:p>
          <a:p>
            <a:r>
              <a:rPr lang="en-US" dirty="0" smtClean="0"/>
              <a:t>Cares for </a:t>
            </a:r>
            <a:r>
              <a:rPr lang="en-US" i="1" dirty="0" smtClean="0"/>
              <a:t>all</a:t>
            </a:r>
            <a:r>
              <a:rPr lang="en-US" dirty="0" smtClean="0"/>
              <a:t> patients with traumatic injury in San Francisco, regardless of ability to pay</a:t>
            </a:r>
          </a:p>
          <a:p>
            <a:r>
              <a:rPr lang="en-US" dirty="0" smtClean="0"/>
              <a:t>A unique opportunity to study pedestrian injuries</a:t>
            </a:r>
          </a:p>
          <a:p>
            <a:endParaRPr lang="en-US" dirty="0"/>
          </a:p>
        </p:txBody>
      </p:sp>
      <p:sp>
        <p:nvSpPr>
          <p:cNvPr id="12" name="TextBox 11"/>
          <p:cNvSpPr txBox="1"/>
          <p:nvPr/>
        </p:nvSpPr>
        <p:spPr>
          <a:xfrm>
            <a:off x="6558437" y="6581001"/>
            <a:ext cx="2585563" cy="276999"/>
          </a:xfrm>
          <a:prstGeom prst="rect">
            <a:avLst/>
          </a:prstGeom>
          <a:noFill/>
        </p:spPr>
        <p:txBody>
          <a:bodyPr wrap="none" rtlCol="0">
            <a:spAutoFit/>
          </a:bodyPr>
          <a:lstStyle/>
          <a:p>
            <a:r>
              <a:rPr lang="en-US" sz="1200" dirty="0" smtClean="0"/>
              <a:t>http://</a:t>
            </a:r>
            <a:r>
              <a:rPr lang="en-US" sz="1200" dirty="0" err="1" smtClean="0"/>
              <a:t>www.sfghf.net/about_sfgh.html</a:t>
            </a:r>
            <a:endParaRPr lang="en-US" sz="1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Scope of the Problem</a:t>
            </a:r>
            <a:endParaRPr lang="en-US" dirty="0"/>
          </a:p>
        </p:txBody>
      </p:sp>
      <p:sp>
        <p:nvSpPr>
          <p:cNvPr id="3" name="Content Placeholder 2"/>
          <p:cNvSpPr>
            <a:spLocks noGrp="1"/>
          </p:cNvSpPr>
          <p:nvPr>
            <p:ph idx="1"/>
          </p:nvPr>
        </p:nvSpPr>
        <p:spPr/>
        <p:txBody>
          <a:bodyPr>
            <a:normAutofit lnSpcReduction="10000"/>
          </a:bodyPr>
          <a:lstStyle/>
          <a:p>
            <a:r>
              <a:rPr lang="en-US" dirty="0" smtClean="0"/>
              <a:t>650 – 750 auto-versus-pedestrian (AVP) injuries seen at SFGH </a:t>
            </a:r>
            <a:r>
              <a:rPr lang="en-US" dirty="0" smtClean="0"/>
              <a:t>yearly </a:t>
            </a:r>
            <a:r>
              <a:rPr lang="en-US" baseline="30000" dirty="0" smtClean="0"/>
              <a:t>a</a:t>
            </a:r>
            <a:endParaRPr lang="en-US" baseline="30000" dirty="0" smtClean="0"/>
          </a:p>
          <a:p>
            <a:r>
              <a:rPr lang="en-US" dirty="0" smtClean="0"/>
              <a:t>Police collision </a:t>
            </a:r>
            <a:r>
              <a:rPr lang="en-US" dirty="0" smtClean="0"/>
              <a:t>records </a:t>
            </a:r>
            <a:r>
              <a:rPr lang="en-US" dirty="0" smtClean="0"/>
              <a:t>under-report pedestrian injuries by 21% when compared to hospital </a:t>
            </a:r>
            <a:r>
              <a:rPr lang="en-US" dirty="0" smtClean="0"/>
              <a:t>records </a:t>
            </a:r>
            <a:r>
              <a:rPr lang="en-US" baseline="30000" dirty="0" err="1" smtClean="0"/>
              <a:t>b</a:t>
            </a:r>
            <a:endParaRPr lang="en-US" dirty="0" smtClean="0"/>
          </a:p>
          <a:p>
            <a:r>
              <a:rPr lang="en-US" dirty="0" smtClean="0"/>
              <a:t>During 2008 alone:</a:t>
            </a:r>
          </a:p>
          <a:p>
            <a:pPr lvl="1"/>
            <a:r>
              <a:rPr lang="en-US" dirty="0" smtClean="0"/>
              <a:t>In San Francisco, 92 injuries / 100,000 people</a:t>
            </a:r>
            <a:endParaRPr lang="en-US" dirty="0" smtClean="0"/>
          </a:p>
          <a:p>
            <a:pPr lvl="1"/>
            <a:r>
              <a:rPr lang="en-US" dirty="0" smtClean="0"/>
              <a:t>Nationwide, 63 </a:t>
            </a:r>
            <a:r>
              <a:rPr lang="en-US" dirty="0" smtClean="0"/>
              <a:t>/ </a:t>
            </a:r>
            <a:r>
              <a:rPr lang="en-US" dirty="0" smtClean="0"/>
              <a:t>100,000</a:t>
            </a:r>
          </a:p>
          <a:p>
            <a:pPr lvl="1"/>
            <a:r>
              <a:rPr lang="en-US" dirty="0" smtClean="0"/>
              <a:t>Healthy People 2010 </a:t>
            </a:r>
            <a:r>
              <a:rPr lang="en-US" dirty="0" smtClean="0"/>
              <a:t>goal, </a:t>
            </a:r>
            <a:r>
              <a:rPr lang="en-US" dirty="0" smtClean="0"/>
              <a:t>19 / </a:t>
            </a:r>
            <a:r>
              <a:rPr lang="en-US" dirty="0" smtClean="0"/>
              <a:t>100,000 </a:t>
            </a:r>
            <a:r>
              <a:rPr lang="en-US" baseline="30000" dirty="0" err="1" smtClean="0"/>
              <a:t>c</a:t>
            </a:r>
            <a:endParaRPr lang="en-US" baseline="30000" dirty="0" smtClean="0"/>
          </a:p>
          <a:p>
            <a:endParaRPr lang="en-US" dirty="0" smtClean="0"/>
          </a:p>
          <a:p>
            <a:endParaRPr lang="en-US" dirty="0" smtClean="0"/>
          </a:p>
          <a:p>
            <a:endParaRPr lang="en-US" dirty="0"/>
          </a:p>
        </p:txBody>
      </p:sp>
      <p:sp>
        <p:nvSpPr>
          <p:cNvPr id="12" name="TextBox 11"/>
          <p:cNvSpPr txBox="1"/>
          <p:nvPr/>
        </p:nvSpPr>
        <p:spPr>
          <a:xfrm>
            <a:off x="3534772" y="6211669"/>
            <a:ext cx="5609228" cy="646331"/>
          </a:xfrm>
          <a:prstGeom prst="rect">
            <a:avLst/>
          </a:prstGeom>
          <a:noFill/>
        </p:spPr>
        <p:txBody>
          <a:bodyPr wrap="none" rtlCol="0">
            <a:spAutoFit/>
          </a:bodyPr>
          <a:lstStyle/>
          <a:p>
            <a:pPr algn="r"/>
            <a:r>
              <a:rPr lang="en-US" sz="1200" baseline="30000" dirty="0" smtClean="0"/>
              <a:t>a</a:t>
            </a:r>
            <a:r>
              <a:rPr lang="en-US" sz="1200" dirty="0" smtClean="0"/>
              <a:t> Healthy People 2020 Public Meetings, 2009. </a:t>
            </a:r>
            <a:r>
              <a:rPr lang="en-US" sz="1200" dirty="0" smtClean="0">
                <a:hlinkClick r:id="rId4"/>
              </a:rPr>
              <a:t>http://www.healthypeople.gov/hp2020/</a:t>
            </a:r>
            <a:endParaRPr lang="en-US" sz="1200" dirty="0" smtClean="0"/>
          </a:p>
          <a:p>
            <a:pPr algn="r"/>
            <a:r>
              <a:rPr lang="en-US" sz="1200" baseline="30000" dirty="0" smtClean="0"/>
              <a:t>b</a:t>
            </a:r>
            <a:r>
              <a:rPr lang="en-US" sz="1200" dirty="0" smtClean="0"/>
              <a:t> </a:t>
            </a:r>
            <a:r>
              <a:rPr lang="en-US" sz="1200" dirty="0" err="1" smtClean="0"/>
              <a:t>Sciortino</a:t>
            </a:r>
            <a:r>
              <a:rPr lang="en-US" sz="1200" dirty="0" smtClean="0"/>
              <a:t> et al., 2005. Accident Analysis and Prevention 37:1102-13.</a:t>
            </a:r>
          </a:p>
          <a:p>
            <a:pPr algn="r"/>
            <a:r>
              <a:rPr lang="en-US" sz="1200" baseline="30000" dirty="0" smtClean="0"/>
              <a:t>c</a:t>
            </a:r>
            <a:r>
              <a:rPr lang="en-US" sz="1200" dirty="0" smtClean="0"/>
              <a:t> Dicker et al., 2011. Journal of Trauma, submitted.</a:t>
            </a:r>
            <a:endParaRPr lang="en-US" sz="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Study Findings</a:t>
            </a:r>
            <a:endParaRPr lang="en-US" dirty="0"/>
          </a:p>
        </p:txBody>
      </p:sp>
      <p:sp>
        <p:nvSpPr>
          <p:cNvPr id="3" name="Content Placeholder 2"/>
          <p:cNvSpPr>
            <a:spLocks noGrp="1"/>
          </p:cNvSpPr>
          <p:nvPr>
            <p:ph idx="1"/>
          </p:nvPr>
        </p:nvSpPr>
        <p:spPr/>
        <p:txBody>
          <a:bodyPr>
            <a:normAutofit/>
          </a:bodyPr>
          <a:lstStyle/>
          <a:p>
            <a:r>
              <a:rPr lang="en-US" dirty="0" smtClean="0"/>
              <a:t>3,598 cases found from 1/2004 to 12/2008</a:t>
            </a:r>
          </a:p>
          <a:p>
            <a:pPr lvl="1"/>
            <a:r>
              <a:rPr lang="en-US" dirty="0" smtClean="0"/>
              <a:t>952 (26%) patients </a:t>
            </a:r>
            <a:r>
              <a:rPr lang="en-US" dirty="0" smtClean="0"/>
              <a:t>admitted to hospital</a:t>
            </a:r>
          </a:p>
          <a:p>
            <a:pPr lvl="1"/>
            <a:r>
              <a:rPr lang="en-US" dirty="0" smtClean="0"/>
              <a:t>2,667 (74%) treated and able to go home</a:t>
            </a:r>
          </a:p>
          <a:p>
            <a:endParaRPr lang="en-US" dirty="0" smtClean="0"/>
          </a:p>
          <a:p>
            <a:r>
              <a:rPr lang="en-US" dirty="0" smtClean="0"/>
              <a:t>Children (0 – 19y):	14%</a:t>
            </a:r>
          </a:p>
          <a:p>
            <a:r>
              <a:rPr lang="en-US" dirty="0" smtClean="0"/>
              <a:t>Adults (20 – 64y):	72%</a:t>
            </a:r>
          </a:p>
          <a:p>
            <a:r>
              <a:rPr lang="en-US" dirty="0" smtClean="0"/>
              <a:t>Elderly (&gt;65y):			13%</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Findings</a:t>
            </a:r>
            <a:endParaRPr lang="en-US" dirty="0"/>
          </a:p>
        </p:txBody>
      </p:sp>
      <p:sp>
        <p:nvSpPr>
          <p:cNvPr id="3" name="Content Placeholder 2"/>
          <p:cNvSpPr>
            <a:spLocks noGrp="1"/>
          </p:cNvSpPr>
          <p:nvPr>
            <p:ph idx="1"/>
          </p:nvPr>
        </p:nvSpPr>
        <p:spPr/>
        <p:txBody>
          <a:bodyPr/>
          <a:lstStyle/>
          <a:p>
            <a:pPr>
              <a:buNone/>
            </a:pPr>
            <a:endParaRPr lang="en-US" dirty="0" smtClean="0"/>
          </a:p>
          <a:p>
            <a:r>
              <a:rPr lang="en-US" dirty="0" smtClean="0"/>
              <a:t>74% lived in San Francisco at the time of injury</a:t>
            </a:r>
          </a:p>
          <a:p>
            <a:r>
              <a:rPr lang="en-US" dirty="0" smtClean="0"/>
              <a:t>7% homeless</a:t>
            </a:r>
          </a:p>
          <a:p>
            <a:r>
              <a:rPr lang="en-US" dirty="0" smtClean="0"/>
              <a:t>&lt;1% </a:t>
            </a:r>
            <a:r>
              <a:rPr lang="en-US" dirty="0" smtClean="0"/>
              <a:t>tourists</a:t>
            </a:r>
          </a:p>
          <a:p>
            <a:endParaRPr lang="en-US" dirty="0" smtClean="0"/>
          </a:p>
          <a:p>
            <a:pPr>
              <a:buNone/>
            </a:pPr>
            <a:r>
              <a:rPr lang="en-US" dirty="0" smtClean="0"/>
              <a:t>   </a:t>
            </a:r>
            <a:r>
              <a:rPr lang="en-US" b="1" i="1" dirty="0" smtClean="0">
                <a:solidFill>
                  <a:srgbClr val="FF0000"/>
                </a:solidFill>
              </a:rPr>
              <a:t>This issue affects primarily the residents of SF</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a:xfrm>
            <a:off x="241300" y="274638"/>
            <a:ext cx="8686800" cy="1143000"/>
          </a:xfrm>
        </p:spPr>
        <p:txBody>
          <a:bodyPr>
            <a:normAutofit fontScale="90000"/>
          </a:bodyPr>
          <a:lstStyle/>
          <a:p>
            <a:r>
              <a:rPr lang="en-US" dirty="0" smtClean="0"/>
              <a:t>A Day in the Life of an Injured Pedestrian</a:t>
            </a:r>
            <a:endParaRPr lang="en-US" dirty="0"/>
          </a:p>
        </p:txBody>
      </p:sp>
      <p:sp>
        <p:nvSpPr>
          <p:cNvPr id="3" name="Content Placeholder 2"/>
          <p:cNvSpPr>
            <a:spLocks noGrp="1"/>
          </p:cNvSpPr>
          <p:nvPr>
            <p:ph idx="1"/>
          </p:nvPr>
        </p:nvSpPr>
        <p:spPr/>
        <p:txBody>
          <a:bodyPr>
            <a:normAutofit/>
          </a:bodyPr>
          <a:lstStyle/>
          <a:p>
            <a:r>
              <a:rPr lang="en-US" sz="2400" dirty="0" smtClean="0"/>
              <a:t>Step 1: A pedestrian is involved in a collision with a vehicle</a:t>
            </a:r>
          </a:p>
          <a:p>
            <a:r>
              <a:rPr lang="en-US" sz="2400" dirty="0" smtClean="0"/>
              <a:t>Step 2: An ambulance is sent to the scene</a:t>
            </a:r>
          </a:p>
          <a:p>
            <a:endParaRPr lang="en-US" dirty="0" smtClean="0"/>
          </a:p>
          <a:p>
            <a:endParaRPr lang="en-US" dirty="0" smtClean="0"/>
          </a:p>
          <a:p>
            <a:endParaRPr lang="en-US" dirty="0"/>
          </a:p>
        </p:txBody>
      </p:sp>
      <p:pic>
        <p:nvPicPr>
          <p:cNvPr id="7" name="Picture 5" descr="phelan_4892"/>
          <p:cNvPicPr>
            <a:picLocks noChangeAspect="1" noChangeArrowheads="1"/>
          </p:cNvPicPr>
          <p:nvPr/>
        </p:nvPicPr>
        <p:blipFill>
          <a:blip r:embed="rId4"/>
          <a:srcRect/>
          <a:stretch>
            <a:fillRect/>
          </a:stretch>
        </p:blipFill>
        <p:spPr bwMode="auto">
          <a:xfrm>
            <a:off x="1816100" y="2905125"/>
            <a:ext cx="5565775" cy="3729038"/>
          </a:xfrm>
          <a:prstGeom prst="rect">
            <a:avLst/>
          </a:prstGeom>
          <a:noFill/>
          <a:ln w="9525">
            <a:noFill/>
            <a:miter lim="800000"/>
            <a:headEnd/>
            <a:tailEnd/>
          </a:ln>
        </p:spPr>
      </p:pic>
      <p:grpSp>
        <p:nvGrpSpPr>
          <p:cNvPr id="9" name="Group 6"/>
          <p:cNvGrpSpPr>
            <a:grpSpLocks/>
          </p:cNvGrpSpPr>
          <p:nvPr/>
        </p:nvGrpSpPr>
        <p:grpSpPr bwMode="auto">
          <a:xfrm>
            <a:off x="5600700" y="4478338"/>
            <a:ext cx="3124200" cy="2178050"/>
            <a:chOff x="3542" y="2314"/>
            <a:chExt cx="1968" cy="1372"/>
          </a:xfrm>
        </p:grpSpPr>
        <p:pic>
          <p:nvPicPr>
            <p:cNvPr id="10" name="Picture 7" descr="MCBS00316_0000[1]"/>
            <p:cNvPicPr>
              <a:picLocks noChangeAspect="1" noChangeArrowheads="1"/>
            </p:cNvPicPr>
            <p:nvPr/>
          </p:nvPicPr>
          <p:blipFill>
            <a:blip r:embed="rId5"/>
            <a:srcRect/>
            <a:stretch>
              <a:fillRect/>
            </a:stretch>
          </p:blipFill>
          <p:spPr bwMode="auto">
            <a:xfrm rot="3378596">
              <a:off x="3840" y="2016"/>
              <a:ext cx="1372" cy="1968"/>
            </a:xfrm>
            <a:prstGeom prst="rect">
              <a:avLst/>
            </a:prstGeom>
            <a:noFill/>
            <a:ln w="9525">
              <a:noFill/>
              <a:miter lim="800000"/>
              <a:headEnd/>
              <a:tailEnd/>
            </a:ln>
          </p:spPr>
        </p:pic>
        <p:sp>
          <p:nvSpPr>
            <p:cNvPr id="11" name="Text Box 8"/>
            <p:cNvSpPr txBox="1">
              <a:spLocks noChangeArrowheads="1"/>
            </p:cNvSpPr>
            <p:nvPr/>
          </p:nvSpPr>
          <p:spPr bwMode="auto">
            <a:xfrm rot="-470927">
              <a:off x="3744" y="2927"/>
              <a:ext cx="960" cy="327"/>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2800" b="1">
                  <a:ea typeface="ＭＳ Ｐゴシック" charset="-128"/>
                  <a:cs typeface="ＭＳ Ｐゴシック" charset="-128"/>
                </a:rPr>
                <a:t>$1,200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a:xfrm>
            <a:off x="241300" y="274638"/>
            <a:ext cx="8686800" cy="1143000"/>
          </a:xfrm>
        </p:spPr>
        <p:txBody>
          <a:bodyPr>
            <a:normAutofit fontScale="90000"/>
          </a:bodyPr>
          <a:lstStyle/>
          <a:p>
            <a:r>
              <a:rPr lang="en-US" dirty="0" smtClean="0"/>
              <a:t>A Day in the Life of an Injured Pedestrian</a:t>
            </a:r>
            <a:endParaRPr lang="en-US" dirty="0"/>
          </a:p>
        </p:txBody>
      </p:sp>
      <p:sp>
        <p:nvSpPr>
          <p:cNvPr id="3" name="Content Placeholder 2"/>
          <p:cNvSpPr>
            <a:spLocks noGrp="1"/>
          </p:cNvSpPr>
          <p:nvPr>
            <p:ph idx="1"/>
          </p:nvPr>
        </p:nvSpPr>
        <p:spPr/>
        <p:txBody>
          <a:bodyPr>
            <a:normAutofit/>
          </a:bodyPr>
          <a:lstStyle/>
          <a:p>
            <a:r>
              <a:rPr lang="en-US" sz="2400" dirty="0" smtClean="0"/>
              <a:t>Step 3: The patient is taken to SFGH, where an interdisciplinary trauma team stabilizes and treats the patient.</a:t>
            </a:r>
          </a:p>
          <a:p>
            <a:endParaRPr lang="en-US" dirty="0" smtClean="0"/>
          </a:p>
          <a:p>
            <a:endParaRPr lang="en-US" dirty="0" smtClean="0"/>
          </a:p>
          <a:p>
            <a:endParaRPr lang="en-US" dirty="0"/>
          </a:p>
        </p:txBody>
      </p:sp>
      <p:pic>
        <p:nvPicPr>
          <p:cNvPr id="12" name="Picture 5" descr="mn_sfgeneral_629"/>
          <p:cNvPicPr>
            <a:picLocks noChangeAspect="1" noChangeArrowheads="1"/>
          </p:cNvPicPr>
          <p:nvPr/>
        </p:nvPicPr>
        <p:blipFill>
          <a:blip r:embed="rId4"/>
          <a:srcRect/>
          <a:stretch>
            <a:fillRect/>
          </a:stretch>
        </p:blipFill>
        <p:spPr bwMode="auto">
          <a:xfrm>
            <a:off x="1993900" y="2755900"/>
            <a:ext cx="5402263" cy="3714750"/>
          </a:xfrm>
          <a:prstGeom prst="rect">
            <a:avLst/>
          </a:prstGeom>
          <a:noFill/>
          <a:ln w="9525">
            <a:noFill/>
            <a:miter lim="800000"/>
            <a:headEnd/>
            <a:tailEnd/>
          </a:ln>
        </p:spPr>
      </p:pic>
      <p:grpSp>
        <p:nvGrpSpPr>
          <p:cNvPr id="13" name="Group 6"/>
          <p:cNvGrpSpPr>
            <a:grpSpLocks/>
          </p:cNvGrpSpPr>
          <p:nvPr/>
        </p:nvGrpSpPr>
        <p:grpSpPr bwMode="auto">
          <a:xfrm>
            <a:off x="5662613" y="4265613"/>
            <a:ext cx="3124200" cy="2178050"/>
            <a:chOff x="3542" y="2314"/>
            <a:chExt cx="1968" cy="1372"/>
          </a:xfrm>
        </p:grpSpPr>
        <p:pic>
          <p:nvPicPr>
            <p:cNvPr id="14" name="Picture 7" descr="MCBS00316_0000[1]"/>
            <p:cNvPicPr>
              <a:picLocks noChangeAspect="1" noChangeArrowheads="1"/>
            </p:cNvPicPr>
            <p:nvPr/>
          </p:nvPicPr>
          <p:blipFill>
            <a:blip r:embed="rId5"/>
            <a:srcRect/>
            <a:stretch>
              <a:fillRect/>
            </a:stretch>
          </p:blipFill>
          <p:spPr bwMode="auto">
            <a:xfrm rot="3378596">
              <a:off x="3840" y="2016"/>
              <a:ext cx="1372" cy="1968"/>
            </a:xfrm>
            <a:prstGeom prst="rect">
              <a:avLst/>
            </a:prstGeom>
            <a:noFill/>
            <a:ln w="9525">
              <a:noFill/>
              <a:miter lim="800000"/>
              <a:headEnd/>
              <a:tailEnd/>
            </a:ln>
          </p:spPr>
        </p:pic>
        <p:sp>
          <p:nvSpPr>
            <p:cNvPr id="15" name="Text Box 8"/>
            <p:cNvSpPr txBox="1">
              <a:spLocks noChangeArrowheads="1"/>
            </p:cNvSpPr>
            <p:nvPr/>
          </p:nvSpPr>
          <p:spPr bwMode="auto">
            <a:xfrm rot="-470927">
              <a:off x="3744" y="2927"/>
              <a:ext cx="960" cy="327"/>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2800" b="1">
                  <a:ea typeface="ＭＳ Ｐゴシック" charset="-128"/>
                  <a:cs typeface="ＭＳ Ｐゴシック" charset="-128"/>
                </a:rPr>
                <a:t>$6,405</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a:xfrm>
            <a:off x="241300" y="274638"/>
            <a:ext cx="8686800" cy="1143000"/>
          </a:xfrm>
        </p:spPr>
        <p:txBody>
          <a:bodyPr>
            <a:normAutofit fontScale="90000"/>
          </a:bodyPr>
          <a:lstStyle/>
          <a:p>
            <a:r>
              <a:rPr lang="en-US" dirty="0" smtClean="0"/>
              <a:t>A Day in the Life of an Injured Pedestrian</a:t>
            </a:r>
            <a:endParaRPr lang="en-US" dirty="0"/>
          </a:p>
        </p:txBody>
      </p:sp>
      <p:sp>
        <p:nvSpPr>
          <p:cNvPr id="3" name="Content Placeholder 2"/>
          <p:cNvSpPr>
            <a:spLocks noGrp="1"/>
          </p:cNvSpPr>
          <p:nvPr>
            <p:ph idx="1"/>
          </p:nvPr>
        </p:nvSpPr>
        <p:spPr/>
        <p:txBody>
          <a:bodyPr>
            <a:normAutofit/>
          </a:bodyPr>
          <a:lstStyle/>
          <a:p>
            <a:r>
              <a:rPr lang="en-US" sz="2400" dirty="0" smtClean="0"/>
              <a:t>Step 4: The patient is either treated and is well enough to be released, or is admitted to the hospital for further care.</a:t>
            </a:r>
          </a:p>
          <a:p>
            <a:r>
              <a:rPr lang="en-US" sz="2400" dirty="0" smtClean="0"/>
              <a:t>If admitted</a:t>
            </a:r>
            <a:r>
              <a:rPr lang="en-US" sz="2400" dirty="0" smtClean="0"/>
              <a:t>…(stay 1 – 2 weeks on average)</a:t>
            </a:r>
          </a:p>
          <a:p>
            <a:endParaRPr lang="en-US" dirty="0" smtClean="0"/>
          </a:p>
          <a:p>
            <a:endParaRPr lang="en-US" dirty="0" smtClean="0"/>
          </a:p>
          <a:p>
            <a:endParaRPr lang="en-US" dirty="0"/>
          </a:p>
        </p:txBody>
      </p:sp>
      <p:pic>
        <p:nvPicPr>
          <p:cNvPr id="10" name="Picture 5" descr="MPj04016030000[1]"/>
          <p:cNvPicPr>
            <a:picLocks noChangeAspect="1" noChangeArrowheads="1"/>
          </p:cNvPicPr>
          <p:nvPr/>
        </p:nvPicPr>
        <p:blipFill>
          <a:blip r:embed="rId4"/>
          <a:srcRect/>
          <a:stretch>
            <a:fillRect/>
          </a:stretch>
        </p:blipFill>
        <p:spPr bwMode="auto">
          <a:xfrm>
            <a:off x="1928813" y="2828925"/>
            <a:ext cx="5573712" cy="3713163"/>
          </a:xfrm>
          <a:prstGeom prst="rect">
            <a:avLst/>
          </a:prstGeom>
          <a:noFill/>
          <a:ln w="9525">
            <a:noFill/>
            <a:miter lim="800000"/>
            <a:headEnd/>
            <a:tailEnd/>
          </a:ln>
        </p:spPr>
      </p:pic>
      <p:grpSp>
        <p:nvGrpSpPr>
          <p:cNvPr id="11" name="Group 6"/>
          <p:cNvGrpSpPr>
            <a:grpSpLocks/>
          </p:cNvGrpSpPr>
          <p:nvPr/>
        </p:nvGrpSpPr>
        <p:grpSpPr bwMode="auto">
          <a:xfrm>
            <a:off x="5486400" y="4476750"/>
            <a:ext cx="3352800" cy="2559050"/>
            <a:chOff x="3542" y="2314"/>
            <a:chExt cx="1968" cy="1372"/>
          </a:xfrm>
        </p:grpSpPr>
        <p:pic>
          <p:nvPicPr>
            <p:cNvPr id="13" name="Picture 7" descr="MCBS00316_0000[1]"/>
            <p:cNvPicPr>
              <a:picLocks noChangeAspect="1" noChangeArrowheads="1"/>
            </p:cNvPicPr>
            <p:nvPr/>
          </p:nvPicPr>
          <p:blipFill>
            <a:blip r:embed="rId5"/>
            <a:srcRect/>
            <a:stretch>
              <a:fillRect/>
            </a:stretch>
          </p:blipFill>
          <p:spPr bwMode="auto">
            <a:xfrm rot="3378596">
              <a:off x="3840" y="2016"/>
              <a:ext cx="1372" cy="1968"/>
            </a:xfrm>
            <a:prstGeom prst="rect">
              <a:avLst/>
            </a:prstGeom>
            <a:noFill/>
            <a:ln w="9525">
              <a:noFill/>
              <a:miter lim="800000"/>
              <a:headEnd/>
              <a:tailEnd/>
            </a:ln>
          </p:spPr>
        </p:pic>
        <p:sp>
          <p:nvSpPr>
            <p:cNvPr id="16" name="Text Box 8"/>
            <p:cNvSpPr txBox="1">
              <a:spLocks noChangeArrowheads="1"/>
            </p:cNvSpPr>
            <p:nvPr/>
          </p:nvSpPr>
          <p:spPr bwMode="auto">
            <a:xfrm rot="-470927">
              <a:off x="3738" y="2926"/>
              <a:ext cx="959" cy="262"/>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2600" b="1">
                  <a:ea typeface="ＭＳ Ｐゴシック" charset="-128"/>
                  <a:cs typeface="ＭＳ Ｐゴシック" charset="-128"/>
                </a:rPr>
                <a:t>$72,754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a:xfrm>
            <a:off x="457200" y="160338"/>
            <a:ext cx="8229600" cy="1143000"/>
          </a:xfrm>
        </p:spPr>
        <p:txBody>
          <a:bodyPr/>
          <a:lstStyle/>
          <a:p>
            <a:r>
              <a:rPr lang="en-US" dirty="0" smtClean="0"/>
              <a:t>Overall Costs</a:t>
            </a:r>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a:p>
        </p:txBody>
      </p:sp>
      <p:graphicFrame>
        <p:nvGraphicFramePr>
          <p:cNvPr id="10" name="Table 9"/>
          <p:cNvGraphicFramePr>
            <a:graphicFrameLocks noGrp="1"/>
          </p:cNvGraphicFramePr>
          <p:nvPr/>
        </p:nvGraphicFramePr>
        <p:xfrm>
          <a:off x="1054101" y="1269998"/>
          <a:ext cx="6565899" cy="3116582"/>
        </p:xfrm>
        <a:graphic>
          <a:graphicData uri="http://schemas.openxmlformats.org/drawingml/2006/table">
            <a:tbl>
              <a:tblPr firstRow="1" bandRow="1">
                <a:tableStyleId>{5C22544A-7EE6-4342-B048-85BDC9FD1C3A}</a:tableStyleId>
              </a:tblPr>
              <a:tblGrid>
                <a:gridCol w="2188633"/>
                <a:gridCol w="2188633"/>
                <a:gridCol w="2188633"/>
              </a:tblGrid>
              <a:tr h="445226">
                <a:tc>
                  <a:txBody>
                    <a:bodyPr/>
                    <a:lstStyle/>
                    <a:p>
                      <a:pPr algn="ctr"/>
                      <a:r>
                        <a:rPr lang="en-US" dirty="0" smtClean="0"/>
                        <a:t>Collision</a:t>
                      </a:r>
                      <a:r>
                        <a:rPr lang="en-US" baseline="0" dirty="0" smtClean="0"/>
                        <a:t> Year</a:t>
                      </a:r>
                      <a:endParaRPr lang="en-US" dirty="0"/>
                    </a:p>
                  </a:txBody>
                  <a:tcPr/>
                </a:tc>
                <a:tc>
                  <a:txBody>
                    <a:bodyPr/>
                    <a:lstStyle/>
                    <a:p>
                      <a:pPr algn="ctr"/>
                      <a:r>
                        <a:rPr lang="en-US" dirty="0" smtClean="0"/>
                        <a:t>Total Cost</a:t>
                      </a:r>
                      <a:endParaRPr lang="en-US" dirty="0"/>
                    </a:p>
                  </a:txBody>
                  <a:tcPr/>
                </a:tc>
                <a:tc>
                  <a:txBody>
                    <a:bodyPr/>
                    <a:lstStyle/>
                    <a:p>
                      <a:pPr algn="ctr"/>
                      <a:r>
                        <a:rPr lang="en-US" dirty="0" smtClean="0"/>
                        <a:t>Cost per Capita</a:t>
                      </a:r>
                      <a:endParaRPr lang="en-US" dirty="0"/>
                    </a:p>
                  </a:txBody>
                  <a:tcPr/>
                </a:tc>
              </a:tr>
              <a:tr h="445226">
                <a:tc>
                  <a:txBody>
                    <a:bodyPr/>
                    <a:lstStyle/>
                    <a:p>
                      <a:pPr algn="ctr"/>
                      <a:r>
                        <a:rPr lang="en-US" dirty="0" smtClean="0"/>
                        <a:t>2004</a:t>
                      </a:r>
                    </a:p>
                  </a:txBody>
                  <a:tcPr/>
                </a:tc>
                <a:tc>
                  <a:txBody>
                    <a:bodyPr/>
                    <a:lstStyle/>
                    <a:p>
                      <a:pPr algn="ctr"/>
                      <a:r>
                        <a:rPr lang="en-US" dirty="0" smtClean="0"/>
                        <a:t>$12,819,457.91</a:t>
                      </a:r>
                      <a:endParaRPr lang="en-US" dirty="0"/>
                    </a:p>
                  </a:txBody>
                  <a:tcPr/>
                </a:tc>
                <a:tc>
                  <a:txBody>
                    <a:bodyPr/>
                    <a:lstStyle/>
                    <a:p>
                      <a:pPr algn="ctr"/>
                      <a:r>
                        <a:rPr lang="en-US" dirty="0" smtClean="0"/>
                        <a:t>$15.25</a:t>
                      </a:r>
                      <a:endParaRPr lang="en-US" dirty="0"/>
                    </a:p>
                  </a:txBody>
                  <a:tcPr/>
                </a:tc>
              </a:tr>
              <a:tr h="445226">
                <a:tc>
                  <a:txBody>
                    <a:bodyPr/>
                    <a:lstStyle/>
                    <a:p>
                      <a:pPr algn="ctr"/>
                      <a:r>
                        <a:rPr lang="en-US" dirty="0" smtClean="0"/>
                        <a:t>2005</a:t>
                      </a:r>
                      <a:endParaRPr lang="en-US" dirty="0"/>
                    </a:p>
                  </a:txBody>
                  <a:tcPr/>
                </a:tc>
                <a:tc>
                  <a:txBody>
                    <a:bodyPr/>
                    <a:lstStyle/>
                    <a:p>
                      <a:pPr algn="ctr"/>
                      <a:r>
                        <a:rPr lang="en-US" dirty="0" smtClean="0"/>
                        <a:t>$13,454,205.01</a:t>
                      </a:r>
                      <a:endParaRPr lang="en-US" dirty="0"/>
                    </a:p>
                  </a:txBody>
                  <a:tcPr/>
                </a:tc>
                <a:tc>
                  <a:txBody>
                    <a:bodyPr/>
                    <a:lstStyle/>
                    <a:p>
                      <a:pPr algn="ctr"/>
                      <a:r>
                        <a:rPr lang="en-US" dirty="0" smtClean="0"/>
                        <a:t>$16.01</a:t>
                      </a:r>
                      <a:endParaRPr lang="en-US" dirty="0"/>
                    </a:p>
                  </a:txBody>
                  <a:tcPr/>
                </a:tc>
              </a:tr>
              <a:tr h="445226">
                <a:tc>
                  <a:txBody>
                    <a:bodyPr/>
                    <a:lstStyle/>
                    <a:p>
                      <a:pPr algn="ctr"/>
                      <a:r>
                        <a:rPr lang="en-US" dirty="0" smtClean="0"/>
                        <a:t>2006</a:t>
                      </a:r>
                      <a:endParaRPr lang="en-US" dirty="0"/>
                    </a:p>
                  </a:txBody>
                  <a:tcPr/>
                </a:tc>
                <a:tc>
                  <a:txBody>
                    <a:bodyPr/>
                    <a:lstStyle/>
                    <a:p>
                      <a:pPr algn="ctr"/>
                      <a:r>
                        <a:rPr lang="en-US" dirty="0" smtClean="0"/>
                        <a:t>$16,540,064.94</a:t>
                      </a:r>
                      <a:endParaRPr lang="en-US" dirty="0"/>
                    </a:p>
                  </a:txBody>
                  <a:tcPr/>
                </a:tc>
                <a:tc>
                  <a:txBody>
                    <a:bodyPr/>
                    <a:lstStyle/>
                    <a:p>
                      <a:pPr algn="ctr"/>
                      <a:r>
                        <a:rPr lang="en-US" dirty="0" smtClean="0"/>
                        <a:t>$19.70</a:t>
                      </a:r>
                      <a:endParaRPr lang="en-US" dirty="0"/>
                    </a:p>
                  </a:txBody>
                  <a:tcPr/>
                </a:tc>
              </a:tr>
              <a:tr h="445226">
                <a:tc>
                  <a:txBody>
                    <a:bodyPr/>
                    <a:lstStyle/>
                    <a:p>
                      <a:pPr algn="ctr"/>
                      <a:r>
                        <a:rPr lang="en-US" dirty="0" smtClean="0"/>
                        <a:t>2007</a:t>
                      </a:r>
                      <a:endParaRPr lang="en-US" dirty="0"/>
                    </a:p>
                  </a:txBody>
                  <a:tcPr/>
                </a:tc>
                <a:tc>
                  <a:txBody>
                    <a:bodyPr/>
                    <a:lstStyle/>
                    <a:p>
                      <a:pPr algn="ctr"/>
                      <a:r>
                        <a:rPr lang="en-US" dirty="0" smtClean="0"/>
                        <a:t>$17,636,210.39</a:t>
                      </a:r>
                      <a:endParaRPr lang="en-US" dirty="0"/>
                    </a:p>
                  </a:txBody>
                  <a:tcPr/>
                </a:tc>
                <a:tc>
                  <a:txBody>
                    <a:bodyPr/>
                    <a:lstStyle/>
                    <a:p>
                      <a:pPr algn="ctr"/>
                      <a:r>
                        <a:rPr lang="en-US" dirty="0" smtClean="0"/>
                        <a:t>$20.98</a:t>
                      </a:r>
                      <a:endParaRPr lang="en-US" dirty="0"/>
                    </a:p>
                  </a:txBody>
                  <a:tcPr/>
                </a:tc>
              </a:tr>
              <a:tr h="445226">
                <a:tc>
                  <a:txBody>
                    <a:bodyPr/>
                    <a:lstStyle/>
                    <a:p>
                      <a:pPr algn="ctr"/>
                      <a:r>
                        <a:rPr lang="en-US" dirty="0" smtClean="0"/>
                        <a:t>2008</a:t>
                      </a:r>
                      <a:endParaRPr lang="en-US" dirty="0"/>
                    </a:p>
                  </a:txBody>
                  <a:tcPr/>
                </a:tc>
                <a:tc>
                  <a:txBody>
                    <a:bodyPr/>
                    <a:lstStyle/>
                    <a:p>
                      <a:pPr algn="ctr"/>
                      <a:r>
                        <a:rPr lang="en-US" dirty="0" smtClean="0"/>
                        <a:t>$15,326,148.94</a:t>
                      </a:r>
                      <a:endParaRPr lang="en-US" dirty="0"/>
                    </a:p>
                  </a:txBody>
                  <a:tcPr/>
                </a:tc>
                <a:tc>
                  <a:txBody>
                    <a:bodyPr/>
                    <a:lstStyle/>
                    <a:p>
                      <a:pPr algn="ctr"/>
                      <a:r>
                        <a:rPr lang="en-US" dirty="0" smtClean="0"/>
                        <a:t>$18.24</a:t>
                      </a:r>
                      <a:endParaRPr lang="en-US" dirty="0"/>
                    </a:p>
                  </a:txBody>
                  <a:tcPr/>
                </a:tc>
              </a:tr>
              <a:tr h="445226">
                <a:tc>
                  <a:txBody>
                    <a:bodyPr/>
                    <a:lstStyle/>
                    <a:p>
                      <a:pPr algn="ctr"/>
                      <a:r>
                        <a:rPr lang="en-US" b="1" dirty="0" smtClean="0"/>
                        <a:t>All years</a:t>
                      </a:r>
                      <a:endParaRPr lang="en-US" b="1" dirty="0"/>
                    </a:p>
                  </a:txBody>
                  <a:tcPr/>
                </a:tc>
                <a:tc>
                  <a:txBody>
                    <a:bodyPr/>
                    <a:lstStyle/>
                    <a:p>
                      <a:pPr algn="ctr"/>
                      <a:r>
                        <a:rPr lang="en-US" b="1" dirty="0" smtClean="0"/>
                        <a:t>$75,776,087.19</a:t>
                      </a:r>
                      <a:endParaRPr lang="en-US" b="1" dirty="0"/>
                    </a:p>
                  </a:txBody>
                  <a:tcPr/>
                </a:tc>
                <a:tc>
                  <a:txBody>
                    <a:bodyPr/>
                    <a:lstStyle/>
                    <a:p>
                      <a:pPr algn="ctr"/>
                      <a:r>
                        <a:rPr lang="en-US" b="1" dirty="0" smtClean="0"/>
                        <a:t>$90.18</a:t>
                      </a:r>
                      <a:endParaRPr lang="en-US" b="1" dirty="0"/>
                    </a:p>
                  </a:txBody>
                  <a:tcPr/>
                </a:tc>
              </a:tr>
            </a:tbl>
          </a:graphicData>
        </a:graphic>
      </p:graphicFrame>
      <p:sp>
        <p:nvSpPr>
          <p:cNvPr id="11" name="Content Placeholder 2"/>
          <p:cNvSpPr txBox="1">
            <a:spLocks/>
          </p:cNvSpPr>
          <p:nvPr/>
        </p:nvSpPr>
        <p:spPr>
          <a:xfrm>
            <a:off x="1524000" y="1752600"/>
            <a:ext cx="6096000" cy="4525963"/>
          </a:xfrm>
          <a:prstGeom prst="rect">
            <a:avLst/>
          </a:prstGeom>
        </p:spPr>
        <p:txBody>
          <a:bodyPr vert="horz" lIns="91440" tIns="45720" rIns="91440" bIns="45720" rtlCol="0">
            <a:normAutofit fontScale="92500" lnSpcReduction="20000"/>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32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32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2595" b="0" i="0" u="none" strike="noStrike" kern="1200" cap="none" spc="0" normalizeH="0" baseline="0" noProof="0" dirty="0" smtClean="0">
              <a:ln>
                <a:noFill/>
              </a:ln>
              <a:solidFill>
                <a:schemeClr val="tx1"/>
              </a:solidFill>
              <a:effectLst/>
              <a:uLnTx/>
              <a:uFillTx/>
              <a:latin typeface="+mn-lt"/>
              <a:ea typeface="+mn-ea"/>
              <a:cs typeface="+mn-cs"/>
            </a:endParaRPr>
          </a:p>
          <a:p>
            <a:pPr marL="342900" indent="-342900">
              <a:spcBef>
                <a:spcPct val="20000"/>
              </a:spcBef>
              <a:buFont typeface="Arial"/>
              <a:buChar char="•"/>
            </a:pPr>
            <a:r>
              <a:rPr lang="en-US" sz="2595" dirty="0" smtClean="0"/>
              <a:t>45% charged to </a:t>
            </a:r>
            <a:r>
              <a:rPr lang="en-US" sz="2595" dirty="0" err="1" smtClean="0"/>
              <a:t>MediCal</a:t>
            </a:r>
            <a:r>
              <a:rPr lang="en-US" sz="2595" dirty="0" smtClean="0"/>
              <a:t>/Medicare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595" b="0" i="0" u="none" strike="noStrike" kern="1200" cap="none" spc="0" normalizeH="0" baseline="0" noProof="0" dirty="0" smtClean="0">
                <a:ln>
                  <a:noFill/>
                </a:ln>
                <a:solidFill>
                  <a:schemeClr val="tx1"/>
                </a:solidFill>
                <a:effectLst/>
                <a:uLnTx/>
                <a:uFillTx/>
                <a:latin typeface="+mn-lt"/>
                <a:ea typeface="+mn-ea"/>
                <a:cs typeface="+mn-cs"/>
              </a:rPr>
              <a:t>24% charged to private insurance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595" b="0" i="0" u="none" strike="noStrike" kern="1200" cap="none" spc="0" normalizeH="0" baseline="0" noProof="0" dirty="0" smtClean="0">
                <a:ln>
                  <a:noFill/>
                </a:ln>
                <a:solidFill>
                  <a:schemeClr val="tx1"/>
                </a:solidFill>
                <a:effectLst/>
                <a:uLnTx/>
                <a:uFillTx/>
                <a:latin typeface="+mn-lt"/>
                <a:ea typeface="+mn-ea"/>
                <a:cs typeface="+mn-cs"/>
              </a:rPr>
              <a:t>16%</a:t>
            </a:r>
            <a:r>
              <a:rPr kumimoji="0" lang="en-US" sz="2595" b="0" i="0" u="none" strike="noStrike" kern="1200" cap="none" spc="0" normalizeH="0" noProof="0" dirty="0" smtClean="0">
                <a:ln>
                  <a:noFill/>
                </a:ln>
                <a:solidFill>
                  <a:schemeClr val="tx1"/>
                </a:solidFill>
                <a:effectLst/>
                <a:uLnTx/>
                <a:uFillTx/>
                <a:latin typeface="+mn-lt"/>
                <a:ea typeface="+mn-ea"/>
                <a:cs typeface="+mn-cs"/>
              </a:rPr>
              <a:t> to patients </a:t>
            </a:r>
            <a:r>
              <a:rPr lang="en-US" sz="2595" dirty="0" smtClean="0"/>
              <a:t>out-of-</a:t>
            </a:r>
            <a:r>
              <a:rPr lang="en-US" sz="2595" dirty="0" smtClean="0"/>
              <a:t>pocket</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595" b="1" i="0" u="none" strike="noStrike" kern="1200" cap="none" spc="0" normalizeH="0" baseline="0" noProof="0" dirty="0" smtClean="0">
                <a:ln>
                  <a:noFill/>
                </a:ln>
                <a:solidFill>
                  <a:schemeClr val="tx1"/>
                </a:solidFill>
                <a:effectLst/>
                <a:uLnTx/>
                <a:uFillTx/>
                <a:latin typeface="+mn-lt"/>
                <a:ea typeface="+mn-ea"/>
                <a:cs typeface="+mn-cs"/>
              </a:rPr>
              <a:t>Overall, 76% charged</a:t>
            </a:r>
            <a:r>
              <a:rPr kumimoji="0" lang="en-US" sz="2595" b="1" i="0" u="none" strike="noStrike" kern="1200" cap="none" spc="0" normalizeH="0" noProof="0" dirty="0" smtClean="0">
                <a:ln>
                  <a:noFill/>
                </a:ln>
                <a:solidFill>
                  <a:schemeClr val="tx1"/>
                </a:solidFill>
                <a:effectLst/>
                <a:uLnTx/>
                <a:uFillTx/>
                <a:latin typeface="+mn-lt"/>
                <a:ea typeface="+mn-ea"/>
                <a:cs typeface="+mn-cs"/>
              </a:rPr>
              <a:t> to public funds</a:t>
            </a:r>
            <a:endParaRPr kumimoji="0" lang="en-US" sz="2595"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13" name="TextBox 12"/>
          <p:cNvSpPr txBox="1"/>
          <p:nvPr/>
        </p:nvSpPr>
        <p:spPr>
          <a:xfrm>
            <a:off x="7034679" y="6581001"/>
            <a:ext cx="2109321" cy="276999"/>
          </a:xfrm>
          <a:prstGeom prst="rect">
            <a:avLst/>
          </a:prstGeom>
          <a:noFill/>
        </p:spPr>
        <p:txBody>
          <a:bodyPr wrap="none" rtlCol="0">
            <a:spAutoFit/>
          </a:bodyPr>
          <a:lstStyle/>
          <a:p>
            <a:r>
              <a:rPr lang="en-US" sz="1200" dirty="0" smtClean="0"/>
              <a:t>Cost expressed in 2008 dollars</a:t>
            </a:r>
            <a:endParaRPr lang="en-US" sz="1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Admitted Patients (Severe Injuries)</a:t>
            </a:r>
            <a:endParaRPr lang="en-US" dirty="0"/>
          </a:p>
        </p:txBody>
      </p:sp>
      <p:sp>
        <p:nvSpPr>
          <p:cNvPr id="3" name="Content Placeholder 2"/>
          <p:cNvSpPr>
            <a:spLocks noGrp="1"/>
          </p:cNvSpPr>
          <p:nvPr>
            <p:ph idx="1"/>
          </p:nvPr>
        </p:nvSpPr>
        <p:spPr/>
        <p:txBody>
          <a:bodyPr>
            <a:normAutofit/>
          </a:bodyPr>
          <a:lstStyle/>
          <a:p>
            <a:endParaRPr lang="en-US" b="1" dirty="0" smtClean="0"/>
          </a:p>
          <a:p>
            <a:r>
              <a:rPr lang="en-US" dirty="0" smtClean="0"/>
              <a:t>Even though admitted patients only account for</a:t>
            </a:r>
            <a:r>
              <a:rPr lang="en-US" dirty="0" smtClean="0"/>
              <a:t> </a:t>
            </a:r>
            <a:r>
              <a:rPr lang="en-US" dirty="0" smtClean="0"/>
              <a:t>25%</a:t>
            </a:r>
            <a:r>
              <a:rPr lang="en-US" dirty="0" smtClean="0"/>
              <a:t> </a:t>
            </a:r>
            <a:r>
              <a:rPr lang="en-US" dirty="0" smtClean="0"/>
              <a:t>of the total </a:t>
            </a:r>
            <a:r>
              <a:rPr lang="en-US" i="1" dirty="0" smtClean="0"/>
              <a:t>number</a:t>
            </a:r>
            <a:r>
              <a:rPr lang="en-US" dirty="0" smtClean="0"/>
              <a:t> of injuries, they account for over</a:t>
            </a:r>
            <a:r>
              <a:rPr lang="en-US" dirty="0" smtClean="0"/>
              <a:t> </a:t>
            </a:r>
            <a:r>
              <a:rPr lang="en-US" dirty="0" smtClean="0"/>
              <a:t>75%</a:t>
            </a:r>
            <a:r>
              <a:rPr lang="en-US" dirty="0" smtClean="0"/>
              <a:t> </a:t>
            </a:r>
            <a:r>
              <a:rPr lang="en-US" dirty="0" smtClean="0"/>
              <a:t>of the total</a:t>
            </a:r>
            <a:r>
              <a:rPr lang="en-US" i="1" dirty="0" smtClean="0"/>
              <a:t> cost</a:t>
            </a:r>
            <a:r>
              <a:rPr lang="en-US" dirty="0" smtClean="0"/>
              <a:t>.</a:t>
            </a:r>
          </a:p>
          <a:p>
            <a:r>
              <a:rPr lang="en-US" b="1" dirty="0" smtClean="0"/>
              <a:t>Important to reduce severe injuries for social and economic reasons</a:t>
            </a:r>
            <a:endParaRPr lang="en-US" b="1"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r>
              <a:rPr lang="en-US" dirty="0" smtClean="0"/>
              <a:t>Cost of Admitted Patients by District</a:t>
            </a:r>
            <a:endParaRPr lang="en-US" dirty="0"/>
          </a:p>
        </p:txBody>
      </p:sp>
      <p:pic>
        <p:nvPicPr>
          <p:cNvPr id="6" name="Picture 5"/>
          <p:cNvPicPr>
            <a:picLocks noChangeAspect="1"/>
          </p:cNvPicPr>
          <p:nvPr/>
        </p:nvPicPr>
        <p:blipFill>
          <a:blip r:embed="rId4"/>
          <a:stretch>
            <a:fillRect/>
          </a:stretch>
        </p:blipFill>
        <p:spPr>
          <a:xfrm>
            <a:off x="1279321" y="1599313"/>
            <a:ext cx="6585358" cy="4984750"/>
          </a:xfrm>
          <a:prstGeom prst="rect">
            <a:avLst/>
          </a:prstGeom>
          <a:ln w="25400">
            <a:solidFill>
              <a:schemeClr val="tx2">
                <a:lumMod val="75000"/>
              </a:schemeClr>
            </a:solid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Districts 1, 7, 11 (2004 - 2008)</a:t>
            </a:r>
            <a:endParaRPr lang="en-US" dirty="0"/>
          </a:p>
        </p:txBody>
      </p:sp>
      <p:graphicFrame>
        <p:nvGraphicFramePr>
          <p:cNvPr id="4" name="Table 3"/>
          <p:cNvGraphicFramePr>
            <a:graphicFrameLocks noGrp="1"/>
          </p:cNvGraphicFramePr>
          <p:nvPr/>
        </p:nvGraphicFramePr>
        <p:xfrm>
          <a:off x="736601" y="2108200"/>
          <a:ext cx="7696200" cy="2250077"/>
        </p:xfrm>
        <a:graphic>
          <a:graphicData uri="http://schemas.openxmlformats.org/drawingml/2006/table">
            <a:tbl>
              <a:tblPr firstRow="1" bandRow="1">
                <a:tableStyleId>{5C22544A-7EE6-4342-B048-85BDC9FD1C3A}</a:tableStyleId>
              </a:tblPr>
              <a:tblGrid>
                <a:gridCol w="1539240"/>
                <a:gridCol w="1539240"/>
                <a:gridCol w="1539240"/>
                <a:gridCol w="1539240"/>
                <a:gridCol w="1539240"/>
              </a:tblGrid>
              <a:tr h="445226">
                <a:tc>
                  <a:txBody>
                    <a:bodyPr/>
                    <a:lstStyle/>
                    <a:p>
                      <a:pPr algn="ctr"/>
                      <a:r>
                        <a:rPr lang="en-US" dirty="0" smtClean="0"/>
                        <a:t>District</a:t>
                      </a:r>
                      <a:endParaRPr lang="en-US" dirty="0"/>
                    </a:p>
                  </a:txBody>
                  <a:tcPr/>
                </a:tc>
                <a:tc>
                  <a:txBody>
                    <a:bodyPr/>
                    <a:lstStyle/>
                    <a:p>
                      <a:pPr algn="ctr"/>
                      <a:r>
                        <a:rPr lang="en-US" dirty="0" smtClean="0"/>
                        <a:t>Severe</a:t>
                      </a:r>
                      <a:r>
                        <a:rPr lang="en-US" baseline="0" dirty="0" smtClean="0"/>
                        <a:t> Injuries</a:t>
                      </a:r>
                      <a:endParaRPr lang="en-US" dirty="0"/>
                    </a:p>
                  </a:txBody>
                  <a:tcPr/>
                </a:tc>
                <a:tc>
                  <a:txBody>
                    <a:bodyPr/>
                    <a:lstStyle/>
                    <a:p>
                      <a:pPr algn="ctr"/>
                      <a:r>
                        <a:rPr lang="en-US" dirty="0" smtClean="0"/>
                        <a:t>Death</a:t>
                      </a:r>
                      <a:endParaRPr lang="en-US" dirty="0"/>
                    </a:p>
                  </a:txBody>
                  <a:tcPr/>
                </a:tc>
                <a:tc>
                  <a:txBody>
                    <a:bodyPr/>
                    <a:lstStyle/>
                    <a:p>
                      <a:pPr algn="ctr"/>
                      <a:r>
                        <a:rPr lang="en-US" dirty="0" smtClean="0"/>
                        <a:t>Medical</a:t>
                      </a:r>
                      <a:r>
                        <a:rPr lang="en-US" baseline="0" dirty="0" smtClean="0"/>
                        <a:t> Costs</a:t>
                      </a:r>
                      <a:endParaRPr lang="en-US" dirty="0"/>
                    </a:p>
                  </a:txBody>
                  <a:tcPr/>
                </a:tc>
                <a:tc>
                  <a:txBody>
                    <a:bodyPr/>
                    <a:lstStyle/>
                    <a:p>
                      <a:pPr algn="ctr"/>
                      <a:r>
                        <a:rPr lang="en-US" dirty="0" smtClean="0"/>
                        <a:t>Lived</a:t>
                      </a:r>
                      <a:r>
                        <a:rPr lang="en-US" baseline="0" dirty="0" smtClean="0"/>
                        <a:t> in/Injured in District</a:t>
                      </a:r>
                      <a:endParaRPr lang="en-US" dirty="0"/>
                    </a:p>
                  </a:txBody>
                  <a:tcPr/>
                </a:tc>
              </a:tr>
              <a:tr h="445226">
                <a:tc>
                  <a:txBody>
                    <a:bodyPr/>
                    <a:lstStyle/>
                    <a:p>
                      <a:pPr algn="ctr"/>
                      <a:r>
                        <a:rPr lang="en-US" dirty="0" smtClean="0"/>
                        <a:t>1</a:t>
                      </a:r>
                      <a:r>
                        <a:rPr lang="en-US" baseline="0" dirty="0" smtClean="0"/>
                        <a:t> (Mar)</a:t>
                      </a:r>
                      <a:endParaRPr lang="en-US" dirty="0" smtClean="0"/>
                    </a:p>
                  </a:txBody>
                  <a:tcPr/>
                </a:tc>
                <a:tc>
                  <a:txBody>
                    <a:bodyPr/>
                    <a:lstStyle/>
                    <a:p>
                      <a:pPr algn="ctr"/>
                      <a:r>
                        <a:rPr lang="en-US" dirty="0" smtClean="0"/>
                        <a:t>56</a:t>
                      </a:r>
                      <a:endParaRPr lang="en-US" dirty="0" smtClean="0"/>
                    </a:p>
                  </a:txBody>
                  <a:tcPr/>
                </a:tc>
                <a:tc>
                  <a:txBody>
                    <a:bodyPr/>
                    <a:lstStyle/>
                    <a:p>
                      <a:pPr algn="ctr"/>
                      <a:r>
                        <a:rPr lang="en-US" dirty="0" smtClean="0"/>
                        <a:t>7</a:t>
                      </a:r>
                      <a:endParaRPr lang="en-US" dirty="0"/>
                    </a:p>
                  </a:txBody>
                  <a:tcPr/>
                </a:tc>
                <a:tc>
                  <a:txBody>
                    <a:bodyPr/>
                    <a:lstStyle/>
                    <a:p>
                      <a:pPr algn="ctr"/>
                      <a:r>
                        <a:rPr lang="en-US" dirty="0" smtClean="0"/>
                        <a:t>$4.1</a:t>
                      </a:r>
                      <a:r>
                        <a:rPr lang="en-US" baseline="0" dirty="0" smtClean="0"/>
                        <a:t> M</a:t>
                      </a:r>
                      <a:endParaRPr lang="en-US" dirty="0"/>
                    </a:p>
                  </a:txBody>
                  <a:tcPr/>
                </a:tc>
                <a:tc>
                  <a:txBody>
                    <a:bodyPr/>
                    <a:lstStyle/>
                    <a:p>
                      <a:pPr algn="ctr"/>
                      <a:r>
                        <a:rPr lang="en-US" dirty="0" smtClean="0"/>
                        <a:t>29%</a:t>
                      </a:r>
                      <a:endParaRPr lang="en-US" dirty="0"/>
                    </a:p>
                  </a:txBody>
                  <a:tcPr/>
                </a:tc>
              </a:tr>
              <a:tr h="445226">
                <a:tc>
                  <a:txBody>
                    <a:bodyPr/>
                    <a:lstStyle/>
                    <a:p>
                      <a:pPr algn="ctr"/>
                      <a:r>
                        <a:rPr lang="en-US" dirty="0" smtClean="0"/>
                        <a:t>7</a:t>
                      </a:r>
                      <a:r>
                        <a:rPr lang="en-US" baseline="0" dirty="0" smtClean="0"/>
                        <a:t> (</a:t>
                      </a:r>
                      <a:r>
                        <a:rPr lang="en-US" baseline="0" dirty="0" err="1" smtClean="0"/>
                        <a:t>Elsbernd</a:t>
                      </a:r>
                      <a:r>
                        <a:rPr lang="en-US" baseline="0" dirty="0" smtClean="0"/>
                        <a:t>)</a:t>
                      </a:r>
                      <a:endParaRPr lang="en-US" dirty="0"/>
                    </a:p>
                  </a:txBody>
                  <a:tcPr/>
                </a:tc>
                <a:tc>
                  <a:txBody>
                    <a:bodyPr/>
                    <a:lstStyle/>
                    <a:p>
                      <a:pPr algn="ctr"/>
                      <a:r>
                        <a:rPr lang="en-US" dirty="0" smtClean="0"/>
                        <a:t>49</a:t>
                      </a:r>
                      <a:endParaRPr lang="en-US" dirty="0"/>
                    </a:p>
                  </a:txBody>
                  <a:tcPr/>
                </a:tc>
                <a:tc>
                  <a:txBody>
                    <a:bodyPr/>
                    <a:lstStyle/>
                    <a:p>
                      <a:pPr algn="ctr"/>
                      <a:r>
                        <a:rPr lang="en-US" dirty="0" smtClean="0"/>
                        <a:t>2</a:t>
                      </a:r>
                      <a:endParaRPr lang="en-US" dirty="0"/>
                    </a:p>
                  </a:txBody>
                  <a:tcPr/>
                </a:tc>
                <a:tc>
                  <a:txBody>
                    <a:bodyPr/>
                    <a:lstStyle/>
                    <a:p>
                      <a:pPr algn="ctr"/>
                      <a:r>
                        <a:rPr lang="en-US" dirty="0" smtClean="0"/>
                        <a:t>$5.1</a:t>
                      </a:r>
                      <a:r>
                        <a:rPr lang="en-US" baseline="0" dirty="0" smtClean="0"/>
                        <a:t> M</a:t>
                      </a:r>
                      <a:endParaRPr lang="en-US" dirty="0"/>
                    </a:p>
                  </a:txBody>
                  <a:tcPr/>
                </a:tc>
                <a:tc>
                  <a:txBody>
                    <a:bodyPr/>
                    <a:lstStyle/>
                    <a:p>
                      <a:pPr algn="ctr"/>
                      <a:r>
                        <a:rPr lang="en-US" dirty="0" smtClean="0"/>
                        <a:t>31%</a:t>
                      </a:r>
                      <a:endParaRPr lang="en-US" dirty="0"/>
                    </a:p>
                  </a:txBody>
                  <a:tcPr/>
                </a:tc>
              </a:tr>
              <a:tr h="445226">
                <a:tc>
                  <a:txBody>
                    <a:bodyPr/>
                    <a:lstStyle/>
                    <a:p>
                      <a:pPr algn="ctr"/>
                      <a:r>
                        <a:rPr lang="en-US" dirty="0" smtClean="0"/>
                        <a:t>11</a:t>
                      </a:r>
                      <a:r>
                        <a:rPr lang="en-US" baseline="0" dirty="0" smtClean="0"/>
                        <a:t> (Avalos)</a:t>
                      </a:r>
                      <a:endParaRPr lang="en-US" dirty="0"/>
                    </a:p>
                  </a:txBody>
                  <a:tcPr/>
                </a:tc>
                <a:tc>
                  <a:txBody>
                    <a:bodyPr/>
                    <a:lstStyle/>
                    <a:p>
                      <a:pPr algn="ctr"/>
                      <a:r>
                        <a:rPr lang="en-US" dirty="0" smtClean="0"/>
                        <a:t>69</a:t>
                      </a:r>
                      <a:endParaRPr lang="en-US" dirty="0"/>
                    </a:p>
                  </a:txBody>
                  <a:tcPr/>
                </a:tc>
                <a:tc>
                  <a:txBody>
                    <a:bodyPr/>
                    <a:lstStyle/>
                    <a:p>
                      <a:pPr algn="ctr"/>
                      <a:r>
                        <a:rPr lang="en-US" dirty="0" smtClean="0"/>
                        <a:t>5</a:t>
                      </a:r>
                      <a:endParaRPr lang="en-US" dirty="0"/>
                    </a:p>
                  </a:txBody>
                  <a:tcPr/>
                </a:tc>
                <a:tc>
                  <a:txBody>
                    <a:bodyPr/>
                    <a:lstStyle/>
                    <a:p>
                      <a:pPr algn="ctr"/>
                      <a:r>
                        <a:rPr lang="en-US" dirty="0" smtClean="0"/>
                        <a:t>$3.8 M</a:t>
                      </a:r>
                      <a:endParaRPr lang="en-US" dirty="0"/>
                    </a:p>
                  </a:txBody>
                  <a:tcPr/>
                </a:tc>
                <a:tc>
                  <a:txBody>
                    <a:bodyPr/>
                    <a:lstStyle/>
                    <a:p>
                      <a:pPr algn="ctr"/>
                      <a:r>
                        <a:rPr lang="en-US" dirty="0" smtClean="0"/>
                        <a:t>54%</a:t>
                      </a:r>
                      <a:endParaRPr lang="en-US" dirty="0"/>
                    </a:p>
                  </a:txBody>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a:p>
        </p:txBody>
      </p:sp>
      <p:sp>
        <p:nvSpPr>
          <p:cNvPr id="6"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3200" noProof="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3200" noProof="0" dirty="0" smtClean="0"/>
              <a:t>Pedestrian injury in San Francisco is a serious problem in terms of human and economic cost.</a:t>
            </a:r>
            <a:endParaRPr lang="en-US" sz="32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3200" b="1" dirty="0" smtClean="0"/>
              <a:t>The cost of </a:t>
            </a:r>
            <a:r>
              <a:rPr lang="en-US" sz="3200" b="1" i="1" dirty="0" smtClean="0"/>
              <a:t>not</a:t>
            </a:r>
            <a:r>
              <a:rPr lang="en-US" sz="3200" b="1" dirty="0" smtClean="0"/>
              <a:t> addressing this issue is economically</a:t>
            </a:r>
            <a:r>
              <a:rPr lang="en-US" sz="3200" b="1" dirty="0" smtClean="0"/>
              <a:t> and socially overwhelming</a:t>
            </a:r>
            <a:r>
              <a:rPr lang="en-US" sz="3200" b="1" dirty="0" smtClean="0"/>
              <a:t>.</a:t>
            </a:r>
            <a:endParaRPr kumimoji="0" lang="en-US" sz="3200" b="1" i="0" u="none" strike="noStrike" kern="1200" cap="none" spc="0" normalizeH="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a:p>
        </p:txBody>
      </p:sp>
      <p:sp>
        <p:nvSpPr>
          <p:cNvPr id="6" name="Content Placeholder 2"/>
          <p:cNvSpPr txBox="1">
            <a:spLocks/>
          </p:cNvSpPr>
          <p:nvPr/>
        </p:nvSpPr>
        <p:spPr>
          <a:xfrm>
            <a:off x="609600" y="1752600"/>
            <a:ext cx="8229600" cy="4525963"/>
          </a:xfrm>
          <a:prstGeom prst="rect">
            <a:avLst/>
          </a:prstGeom>
        </p:spPr>
        <p:txBody>
          <a:bodyPr vert="horz" lIns="91440" tIns="45720" rIns="91440" bIns="45720" rtlCol="0">
            <a:normAutofit fontScale="92500" lnSpcReduction="10000"/>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i="0" u="none" strike="noStrike" kern="1200" cap="none" spc="0" normalizeH="0" baseline="0" noProof="0" dirty="0" smtClean="0">
                <a:ln>
                  <a:noFill/>
                </a:ln>
                <a:solidFill>
                  <a:schemeClr val="tx1"/>
                </a:solidFill>
                <a:effectLst/>
                <a:uLnTx/>
                <a:uFillTx/>
                <a:latin typeface="+mn-lt"/>
                <a:ea typeface="+mn-ea"/>
                <a:cs typeface="+mn-cs"/>
              </a:rPr>
              <a:t>Allocate</a:t>
            </a:r>
            <a:r>
              <a:rPr kumimoji="0" lang="en-US" sz="3200" i="0" u="none" strike="noStrike" kern="1200" cap="none" spc="0" normalizeH="0" noProof="0" dirty="0" smtClean="0">
                <a:ln>
                  <a:noFill/>
                </a:ln>
                <a:solidFill>
                  <a:schemeClr val="tx1"/>
                </a:solidFill>
                <a:effectLst/>
                <a:uLnTx/>
                <a:uFillTx/>
                <a:latin typeface="+mn-lt"/>
                <a:ea typeface="+mn-ea"/>
                <a:cs typeface="+mn-cs"/>
              </a:rPr>
              <a:t> </a:t>
            </a:r>
            <a:r>
              <a:rPr kumimoji="0" lang="en-US" sz="3200" i="0" u="none" strike="noStrike" kern="1200" cap="none" spc="0" normalizeH="0" noProof="0" dirty="0" smtClean="0">
                <a:ln>
                  <a:noFill/>
                </a:ln>
                <a:solidFill>
                  <a:schemeClr val="tx1"/>
                </a:solidFill>
                <a:effectLst/>
                <a:uLnTx/>
                <a:uFillTx/>
                <a:latin typeface="+mn-lt"/>
                <a:ea typeface="+mn-ea"/>
                <a:cs typeface="+mn-cs"/>
              </a:rPr>
              <a:t>funding</a:t>
            </a:r>
            <a:r>
              <a:rPr kumimoji="0" lang="en-US" sz="3200" i="0" u="none" strike="noStrike" kern="1200" cap="none" spc="0" normalizeH="0" noProof="0" dirty="0" smtClean="0">
                <a:ln>
                  <a:noFill/>
                </a:ln>
                <a:solidFill>
                  <a:schemeClr val="tx1"/>
                </a:solidFill>
                <a:effectLst/>
                <a:uLnTx/>
                <a:uFillTx/>
                <a:latin typeface="+mn-lt"/>
                <a:ea typeface="+mn-ea"/>
                <a:cs typeface="+mn-cs"/>
              </a:rPr>
              <a:t> to support the </a:t>
            </a:r>
            <a:r>
              <a:rPr kumimoji="0" lang="en-US" sz="3200" i="0" u="none" strike="noStrike" kern="1200" cap="none" spc="0" normalizeH="0" noProof="0" dirty="0" smtClean="0">
                <a:ln>
                  <a:noFill/>
                </a:ln>
                <a:solidFill>
                  <a:schemeClr val="tx1"/>
                </a:solidFill>
                <a:effectLst/>
                <a:uLnTx/>
                <a:uFillTx/>
                <a:latin typeface="+mn-lt"/>
                <a:ea typeface="+mn-ea"/>
                <a:cs typeface="+mn-cs"/>
              </a:rPr>
              <a:t>pedestrian safety initiatives outlined in the Mayor’s Executive Directive 10-03</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3200" baseline="0" dirty="0" smtClean="0"/>
              <a:t>Coordination</a:t>
            </a:r>
            <a:r>
              <a:rPr lang="en-US" sz="3200" dirty="0" smtClean="0"/>
              <a:t> of </a:t>
            </a:r>
            <a:r>
              <a:rPr lang="en-US" sz="3200" dirty="0" smtClean="0"/>
              <a:t>pedestrian</a:t>
            </a:r>
            <a:r>
              <a:rPr lang="en-US" sz="3200" dirty="0" smtClean="0"/>
              <a:t> data (injury, cost, environmental, planning, and engineering variables)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3200" b="1" dirty="0" smtClean="0"/>
              <a:t>Implementation </a:t>
            </a:r>
            <a:r>
              <a:rPr lang="en-US" sz="3200" b="1" dirty="0" smtClean="0"/>
              <a:t>of pedestrian safety </a:t>
            </a:r>
            <a:r>
              <a:rPr lang="en-US" sz="3200" b="1" dirty="0" smtClean="0"/>
              <a:t>countermeasures and initiatives that are </a:t>
            </a:r>
            <a:r>
              <a:rPr lang="en-US" sz="3200" b="1" dirty="0" smtClean="0"/>
              <a:t>informed by</a:t>
            </a:r>
            <a:r>
              <a:rPr lang="en-US" sz="3200" b="1" dirty="0" smtClean="0"/>
              <a:t> data – to have highest impact at locations with the greatest need.</a:t>
            </a: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Contacts &amp; Acknowledgements</a:t>
            </a:r>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a:p>
        </p:txBody>
      </p:sp>
      <p:sp>
        <p:nvSpPr>
          <p:cNvPr id="6" name="Content Placeholder 2"/>
          <p:cNvSpPr txBox="1">
            <a:spLocks/>
          </p:cNvSpPr>
          <p:nvPr/>
        </p:nvSpPr>
        <p:spPr>
          <a:xfrm>
            <a:off x="609600" y="1752600"/>
            <a:ext cx="8229600" cy="4525963"/>
          </a:xfrm>
          <a:prstGeom prst="rect">
            <a:avLst/>
          </a:prstGeom>
        </p:spPr>
        <p:txBody>
          <a:bodyPr vert="horz" lIns="91440" tIns="45720" rIns="91440" bIns="45720" rtlCol="0">
            <a:normAutofit fontScale="55000" lnSpcReduction="20000"/>
          </a:bodyPr>
          <a:lstStyle/>
          <a:p>
            <a:pPr marL="342900" indent="-342900">
              <a:spcBef>
                <a:spcPct val="20000"/>
              </a:spcBef>
              <a:buFont typeface="Arial"/>
              <a:buChar char="•"/>
            </a:pPr>
            <a:r>
              <a:rPr kumimoji="0" lang="en-US" sz="3200" i="0" u="none" strike="noStrike" kern="1200" cap="none" spc="0" normalizeH="0" noProof="0" dirty="0" smtClean="0">
                <a:ln>
                  <a:noFill/>
                </a:ln>
                <a:solidFill>
                  <a:schemeClr val="tx1"/>
                </a:solidFill>
                <a:effectLst/>
                <a:uLnTx/>
                <a:uFillTx/>
                <a:latin typeface="+mn-lt"/>
                <a:ea typeface="+mn-ea"/>
                <a:cs typeface="+mn-cs"/>
              </a:rPr>
              <a:t>Dahianna Lopez, RN, MSN, MPH</a:t>
            </a:r>
          </a:p>
          <a:p>
            <a:pPr marL="800100" lvl="1" indent="-342900">
              <a:spcBef>
                <a:spcPct val="20000"/>
              </a:spcBef>
              <a:buFont typeface="Arial"/>
              <a:buChar char="•"/>
            </a:pPr>
            <a:r>
              <a:rPr lang="en-US" sz="3200" noProof="0" dirty="0" smtClean="0"/>
              <a:t>Prevention Director, San Francisco Injury Center at UCSF</a:t>
            </a:r>
            <a:endParaRPr kumimoji="0" lang="en-US" sz="3200" i="0" u="none" strike="noStrike" kern="1200" cap="none" spc="0" normalizeH="0" noProof="0" dirty="0" smtClean="0">
              <a:ln>
                <a:noFill/>
              </a:ln>
              <a:solidFill>
                <a:schemeClr val="tx1"/>
              </a:solidFill>
              <a:effectLst/>
              <a:uLnTx/>
              <a:uFillTx/>
              <a:latin typeface="+mn-lt"/>
              <a:ea typeface="+mn-ea"/>
              <a:cs typeface="+mn-cs"/>
            </a:endParaRPr>
          </a:p>
          <a:p>
            <a:pPr marL="800100" lvl="1" indent="-342900">
              <a:spcBef>
                <a:spcPct val="20000"/>
              </a:spcBef>
              <a:buFont typeface="Arial"/>
              <a:buChar char="•"/>
            </a:pPr>
            <a:r>
              <a:rPr lang="en-US" sz="3200" baseline="0" dirty="0" smtClean="0">
                <a:hlinkClick r:id="rId4"/>
              </a:rPr>
              <a:t>lopezd@sfghsurg.ucsf.</a:t>
            </a:r>
            <a:r>
              <a:rPr lang="en-US" sz="3200" baseline="0" dirty="0" smtClean="0">
                <a:hlinkClick r:id="rId4"/>
              </a:rPr>
              <a:t>edu</a:t>
            </a:r>
            <a:endParaRPr lang="en-US" sz="3200" baseline="0" dirty="0" smtClean="0"/>
          </a:p>
          <a:p>
            <a:pPr marL="800100" lvl="1" indent="-342900">
              <a:spcBef>
                <a:spcPct val="20000"/>
              </a:spcBef>
            </a:pPr>
            <a:endParaRPr kumimoji="0" lang="en-US" sz="320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3200" dirty="0" smtClean="0"/>
              <a:t>Rochelle Dicker, MD</a:t>
            </a:r>
          </a:p>
          <a:p>
            <a:pPr marL="800100" lvl="1" indent="-342900">
              <a:spcBef>
                <a:spcPct val="20000"/>
              </a:spcBef>
              <a:buFont typeface="Arial"/>
              <a:buChar char="•"/>
            </a:pPr>
            <a:r>
              <a:rPr lang="en-US" sz="3200" dirty="0" smtClean="0"/>
              <a:t>Executive Director, San Francisco Injury Center at UCSF</a:t>
            </a:r>
          </a:p>
          <a:p>
            <a:pPr marL="800100" lvl="1" indent="-342900">
              <a:spcBef>
                <a:spcPct val="20000"/>
              </a:spcBef>
              <a:buFont typeface="Arial"/>
              <a:buChar char="•"/>
            </a:pPr>
            <a:r>
              <a:rPr lang="en-US" sz="3200" dirty="0" err="1" smtClean="0"/>
              <a:t>dickerr@sfghsurg.ucsf.edu</a:t>
            </a:r>
            <a:endParaRPr lang="en-US" sz="32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3200" dirty="0" smtClean="0"/>
              <a:t>Wendy Max, PhD</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i="0" u="none" strike="noStrike" kern="1200" cap="none" spc="0" normalizeH="0" baseline="0" noProof="0" dirty="0" smtClean="0">
                <a:ln>
                  <a:noFill/>
                </a:ln>
                <a:solidFill>
                  <a:schemeClr val="tx1"/>
                </a:solidFill>
                <a:effectLst/>
                <a:uLnTx/>
                <a:uFillTx/>
                <a:latin typeface="+mn-lt"/>
                <a:ea typeface="+mn-ea"/>
                <a:cs typeface="+mn-cs"/>
              </a:rPr>
              <a:t>M. Margaret</a:t>
            </a:r>
            <a:r>
              <a:rPr kumimoji="0" lang="en-US" sz="3200" i="0" u="none" strike="noStrike" kern="1200" cap="none" spc="0" normalizeH="0" noProof="0" dirty="0" smtClean="0">
                <a:ln>
                  <a:noFill/>
                </a:ln>
                <a:solidFill>
                  <a:schemeClr val="tx1"/>
                </a:solidFill>
                <a:effectLst/>
                <a:uLnTx/>
                <a:uFillTx/>
                <a:latin typeface="+mn-lt"/>
                <a:ea typeface="+mn-ea"/>
                <a:cs typeface="+mn-cs"/>
              </a:rPr>
              <a:t> Knudson, MD</a:t>
            </a:r>
            <a:endParaRPr kumimoji="0" lang="en-US" sz="320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3200" dirty="0" smtClean="0"/>
              <a:t>Marci Pepper</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3200" dirty="0" smtClean="0"/>
              <a:t>Ian Crane</a:t>
            </a:r>
          </a:p>
          <a:p>
            <a:pPr marL="342900" indent="-342900">
              <a:spcBef>
                <a:spcPct val="20000"/>
              </a:spcBef>
              <a:buFont typeface="Arial"/>
              <a:buChar char="•"/>
              <a:defRPr/>
            </a:pPr>
            <a:r>
              <a:rPr lang="en-US" sz="3200" dirty="0" smtClean="0"/>
              <a:t>Matthew </a:t>
            </a:r>
            <a:r>
              <a:rPr lang="en-US" sz="3200" dirty="0" err="1" smtClean="0"/>
              <a:t>Kutcher</a:t>
            </a:r>
            <a:r>
              <a:rPr lang="en-US" sz="3200" dirty="0" smtClean="0"/>
              <a:t>, MD</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3200" noProof="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i="0" u="none" strike="noStrike" kern="1200" cap="none" spc="0" normalizeH="0" baseline="0" dirty="0" smtClean="0">
                <a:ln>
                  <a:noFill/>
                </a:ln>
                <a:solidFill>
                  <a:schemeClr val="tx1"/>
                </a:solidFill>
                <a:effectLst/>
                <a:uLnTx/>
                <a:uFillTx/>
                <a:latin typeface="+mn-lt"/>
                <a:ea typeface="+mn-ea"/>
                <a:cs typeface="+mn-cs"/>
              </a:rPr>
              <a:t>Centers</a:t>
            </a:r>
            <a:r>
              <a:rPr kumimoji="0" lang="en-US" sz="3200" i="0" u="none" strike="noStrike" kern="1200" cap="none" spc="0" normalizeH="0" dirty="0" smtClean="0">
                <a:ln>
                  <a:noFill/>
                </a:ln>
                <a:solidFill>
                  <a:schemeClr val="tx1"/>
                </a:solidFill>
                <a:effectLst/>
                <a:uLnTx/>
                <a:uFillTx/>
                <a:latin typeface="+mn-lt"/>
                <a:ea typeface="+mn-ea"/>
                <a:cs typeface="+mn-cs"/>
              </a:rPr>
              <a:t> for Disease Control and Prevention (CDC)</a:t>
            </a:r>
            <a:endParaRPr kumimoji="0" lang="en-US" sz="320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Study Methods</a:t>
            </a:r>
            <a:endParaRPr lang="en-US" dirty="0"/>
          </a:p>
        </p:txBody>
      </p:sp>
      <p:sp>
        <p:nvSpPr>
          <p:cNvPr id="3" name="Content Placeholder 2"/>
          <p:cNvSpPr>
            <a:spLocks noGrp="1"/>
          </p:cNvSpPr>
          <p:nvPr>
            <p:ph idx="1"/>
          </p:nvPr>
        </p:nvSpPr>
        <p:spPr/>
        <p:txBody>
          <a:bodyPr>
            <a:normAutofit/>
          </a:bodyPr>
          <a:lstStyle/>
          <a:p>
            <a:r>
              <a:rPr lang="en-US" dirty="0" smtClean="0"/>
              <a:t>Used hospital diagnostic codes to identify SFGH hospital visits for pedestrian injury</a:t>
            </a:r>
          </a:p>
          <a:p>
            <a:r>
              <a:rPr lang="en-US" dirty="0" smtClean="0"/>
              <a:t>Excluded San Mateo county injuries</a:t>
            </a:r>
          </a:p>
          <a:p>
            <a:r>
              <a:rPr lang="en-US" dirty="0" smtClean="0"/>
              <a:t>Excluded intentional injuries</a:t>
            </a:r>
          </a:p>
          <a:p>
            <a:r>
              <a:rPr lang="en-US" dirty="0" smtClean="0"/>
              <a:t>Patients divided into ‘admitted’ and ‘non-admitted’</a:t>
            </a:r>
          </a:p>
          <a:p>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Hospital Stay for Admitted Patients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Average hospital length of stay was 11.6 days</a:t>
            </a:r>
          </a:p>
          <a:p>
            <a:r>
              <a:rPr lang="en-US" dirty="0" smtClean="0"/>
              <a:t>30% of patients required ICU-level care, with an average ICU stay of 2.8 days</a:t>
            </a:r>
          </a:p>
          <a:p>
            <a:endParaRPr lang="en-US" dirty="0" smtClean="0"/>
          </a:p>
          <a:p>
            <a:r>
              <a:rPr lang="en-US" dirty="0" smtClean="0"/>
              <a:t>55% of patients recovered enough to be discharged home</a:t>
            </a:r>
          </a:p>
          <a:p>
            <a:r>
              <a:rPr lang="en-US" dirty="0" smtClean="0"/>
              <a:t>23% were discharged to another facility</a:t>
            </a:r>
          </a:p>
          <a:p>
            <a:r>
              <a:rPr lang="en-US" dirty="0" smtClean="0"/>
              <a:t>9% died in the hospital</a:t>
            </a:r>
          </a:p>
          <a:p>
            <a:endParaRPr lang="en-US" dirty="0" smtClean="0"/>
          </a:p>
          <a:p>
            <a:r>
              <a:rPr lang="en-US" b="1" dirty="0" smtClean="0"/>
              <a:t>Years of potential life lost: 1,700</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r>
              <a:rPr lang="en-US" dirty="0" smtClean="0"/>
              <a:t>Cost of Admitted Patients in District 6</a:t>
            </a:r>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a:p>
        </p:txBody>
      </p:sp>
      <p:graphicFrame>
        <p:nvGraphicFramePr>
          <p:cNvPr id="7" name="Table 6"/>
          <p:cNvGraphicFramePr>
            <a:graphicFrameLocks noGrp="1"/>
          </p:cNvGraphicFramePr>
          <p:nvPr/>
        </p:nvGraphicFramePr>
        <p:xfrm>
          <a:off x="1270000" y="1854200"/>
          <a:ext cx="6604000" cy="3139439"/>
        </p:xfrm>
        <a:graphic>
          <a:graphicData uri="http://schemas.openxmlformats.org/drawingml/2006/table">
            <a:tbl>
              <a:tblPr firstRow="1" bandRow="1">
                <a:tableStyleId>{5C22544A-7EE6-4342-B048-85BDC9FD1C3A}</a:tableStyleId>
              </a:tblPr>
              <a:tblGrid>
                <a:gridCol w="1016000"/>
                <a:gridCol w="1016000"/>
                <a:gridCol w="1016000"/>
                <a:gridCol w="1016000"/>
                <a:gridCol w="1016000"/>
                <a:gridCol w="1524000"/>
              </a:tblGrid>
              <a:tr h="370840">
                <a:tc>
                  <a:txBody>
                    <a:bodyPr/>
                    <a:lstStyle/>
                    <a:p>
                      <a:pPr algn="ctr"/>
                      <a:r>
                        <a:rPr lang="en-US" dirty="0" smtClean="0"/>
                        <a:t>Year</a:t>
                      </a:r>
                      <a:endParaRPr lang="en-US" dirty="0"/>
                    </a:p>
                  </a:txBody>
                  <a:tcPr anchor="ctr"/>
                </a:tc>
                <a:tc>
                  <a:txBody>
                    <a:bodyPr/>
                    <a:lstStyle/>
                    <a:p>
                      <a:pPr algn="ctr"/>
                      <a:r>
                        <a:rPr lang="en-US" dirty="0" smtClean="0"/>
                        <a:t>Severe Injuries</a:t>
                      </a:r>
                      <a:endParaRPr lang="en-US" dirty="0"/>
                    </a:p>
                  </a:txBody>
                  <a:tcPr anchor="ctr"/>
                </a:tc>
                <a:tc>
                  <a:txBody>
                    <a:bodyPr/>
                    <a:lstStyle/>
                    <a:p>
                      <a:pPr algn="ctr"/>
                      <a:r>
                        <a:rPr lang="en-US" dirty="0" smtClean="0"/>
                        <a:t>Deaths</a:t>
                      </a:r>
                      <a:endParaRPr lang="en-US" dirty="0"/>
                    </a:p>
                  </a:txBody>
                  <a:tcPr anchor="ctr"/>
                </a:tc>
                <a:tc>
                  <a:txBody>
                    <a:bodyPr/>
                    <a:lstStyle/>
                    <a:p>
                      <a:pPr algn="ctr"/>
                      <a:r>
                        <a:rPr lang="en-US" dirty="0" smtClean="0"/>
                        <a:t>Median Age (</a:t>
                      </a:r>
                      <a:r>
                        <a:rPr lang="en-US" dirty="0" err="1" smtClean="0"/>
                        <a:t>y</a:t>
                      </a:r>
                      <a:r>
                        <a:rPr lang="en-US" dirty="0" smtClean="0"/>
                        <a:t>)</a:t>
                      </a:r>
                      <a:endParaRPr lang="en-US" dirty="0"/>
                    </a:p>
                  </a:txBody>
                  <a:tcPr anchor="ctr"/>
                </a:tc>
                <a:tc>
                  <a:txBody>
                    <a:bodyPr/>
                    <a:lstStyle/>
                    <a:p>
                      <a:pPr algn="ctr"/>
                      <a:r>
                        <a:rPr lang="en-US" dirty="0" smtClean="0"/>
                        <a:t>Average Hospital Stay (</a:t>
                      </a:r>
                      <a:r>
                        <a:rPr lang="en-US" dirty="0" err="1" smtClean="0"/>
                        <a:t>d</a:t>
                      </a:r>
                      <a:r>
                        <a:rPr lang="en-US" dirty="0" smtClean="0"/>
                        <a:t>)</a:t>
                      </a:r>
                      <a:endParaRPr lang="en-US" dirty="0"/>
                    </a:p>
                  </a:txBody>
                  <a:tcPr anchor="ctr"/>
                </a:tc>
                <a:tc>
                  <a:txBody>
                    <a:bodyPr/>
                    <a:lstStyle/>
                    <a:p>
                      <a:pPr algn="ctr"/>
                      <a:r>
                        <a:rPr lang="en-US" dirty="0" smtClean="0"/>
                        <a:t>Total Injury Cost</a:t>
                      </a:r>
                      <a:endParaRPr lang="en-US" dirty="0"/>
                    </a:p>
                  </a:txBody>
                  <a:tcPr anchor="ctr"/>
                </a:tc>
              </a:tr>
              <a:tr h="370840">
                <a:tc>
                  <a:txBody>
                    <a:bodyPr/>
                    <a:lstStyle/>
                    <a:p>
                      <a:pPr algn="ctr"/>
                      <a:r>
                        <a:rPr lang="en-US" dirty="0" smtClean="0"/>
                        <a:t>2004</a:t>
                      </a:r>
                      <a:endParaRPr lang="en-US" dirty="0"/>
                    </a:p>
                  </a:txBody>
                  <a:tcPr anchor="ctr"/>
                </a:tc>
                <a:tc>
                  <a:txBody>
                    <a:bodyPr/>
                    <a:lstStyle/>
                    <a:p>
                      <a:pPr algn="ctr"/>
                      <a:r>
                        <a:rPr lang="en-US" dirty="0" smtClean="0"/>
                        <a:t>50</a:t>
                      </a:r>
                      <a:endParaRPr lang="en-US" dirty="0"/>
                    </a:p>
                  </a:txBody>
                  <a:tcPr anchor="ctr"/>
                </a:tc>
                <a:tc>
                  <a:txBody>
                    <a:bodyPr/>
                    <a:lstStyle/>
                    <a:p>
                      <a:pPr algn="ctr"/>
                      <a:r>
                        <a:rPr lang="en-US" dirty="0" smtClean="0"/>
                        <a:t>4</a:t>
                      </a:r>
                      <a:endParaRPr lang="en-US" dirty="0"/>
                    </a:p>
                  </a:txBody>
                  <a:tcPr anchor="ctr"/>
                </a:tc>
                <a:tc>
                  <a:txBody>
                    <a:bodyPr/>
                    <a:lstStyle/>
                    <a:p>
                      <a:pPr algn="ctr"/>
                      <a:r>
                        <a:rPr lang="en-US" dirty="0" smtClean="0"/>
                        <a:t>54</a:t>
                      </a:r>
                      <a:endParaRPr lang="en-US" dirty="0"/>
                    </a:p>
                  </a:txBody>
                  <a:tcPr anchor="ctr"/>
                </a:tc>
                <a:tc>
                  <a:txBody>
                    <a:bodyPr/>
                    <a:lstStyle/>
                    <a:p>
                      <a:pPr algn="ctr"/>
                      <a:r>
                        <a:rPr lang="en-US" dirty="0" smtClean="0"/>
                        <a:t>8</a:t>
                      </a:r>
                      <a:endParaRPr lang="en-US" dirty="0"/>
                    </a:p>
                  </a:txBody>
                  <a:tcPr anchor="ctr"/>
                </a:tc>
                <a:tc>
                  <a:txBody>
                    <a:bodyPr/>
                    <a:lstStyle/>
                    <a:p>
                      <a:pPr algn="ctr"/>
                      <a:r>
                        <a:rPr lang="en-US" dirty="0" smtClean="0"/>
                        <a:t>$2,298,389</a:t>
                      </a:r>
                      <a:endParaRPr lang="en-US" dirty="0"/>
                    </a:p>
                  </a:txBody>
                  <a:tcPr anchor="ctr"/>
                </a:tc>
              </a:tr>
              <a:tr h="370840">
                <a:tc>
                  <a:txBody>
                    <a:bodyPr/>
                    <a:lstStyle/>
                    <a:p>
                      <a:pPr algn="ctr"/>
                      <a:r>
                        <a:rPr lang="en-US" dirty="0" smtClean="0"/>
                        <a:t>2005</a:t>
                      </a:r>
                      <a:endParaRPr lang="en-US" dirty="0"/>
                    </a:p>
                  </a:txBody>
                  <a:tcPr anchor="ctr"/>
                </a:tc>
                <a:tc>
                  <a:txBody>
                    <a:bodyPr/>
                    <a:lstStyle/>
                    <a:p>
                      <a:pPr algn="ctr"/>
                      <a:r>
                        <a:rPr lang="en-US" dirty="0" smtClean="0"/>
                        <a:t>52</a:t>
                      </a:r>
                      <a:endParaRPr lang="en-US" dirty="0"/>
                    </a:p>
                  </a:txBody>
                  <a:tcPr anchor="ctr"/>
                </a:tc>
                <a:tc>
                  <a:txBody>
                    <a:bodyPr/>
                    <a:lstStyle/>
                    <a:p>
                      <a:pPr algn="ctr"/>
                      <a:r>
                        <a:rPr lang="en-US" dirty="0" smtClean="0"/>
                        <a:t>8</a:t>
                      </a:r>
                      <a:endParaRPr lang="en-US" dirty="0"/>
                    </a:p>
                  </a:txBody>
                  <a:tcPr anchor="ctr"/>
                </a:tc>
                <a:tc>
                  <a:txBody>
                    <a:bodyPr/>
                    <a:lstStyle/>
                    <a:p>
                      <a:pPr algn="ctr"/>
                      <a:r>
                        <a:rPr lang="en-US" dirty="0" smtClean="0"/>
                        <a:t>49</a:t>
                      </a:r>
                      <a:endParaRPr lang="en-US" dirty="0"/>
                    </a:p>
                  </a:txBody>
                  <a:tcPr anchor="ctr"/>
                </a:tc>
                <a:tc>
                  <a:txBody>
                    <a:bodyPr/>
                    <a:lstStyle/>
                    <a:p>
                      <a:pPr algn="ctr"/>
                      <a:r>
                        <a:rPr lang="en-US" dirty="0" smtClean="0"/>
                        <a:t>6</a:t>
                      </a:r>
                      <a:endParaRPr lang="en-US" dirty="0"/>
                    </a:p>
                  </a:txBody>
                  <a:tcPr anchor="ctr"/>
                </a:tc>
                <a:tc>
                  <a:txBody>
                    <a:bodyPr/>
                    <a:lstStyle/>
                    <a:p>
                      <a:pPr algn="ctr"/>
                      <a:r>
                        <a:rPr lang="en-US" dirty="0" smtClean="0"/>
                        <a:t>$1,684,418</a:t>
                      </a:r>
                      <a:endParaRPr lang="en-US" dirty="0"/>
                    </a:p>
                  </a:txBody>
                  <a:tcPr anchor="ctr"/>
                </a:tc>
              </a:tr>
              <a:tr h="370840">
                <a:tc>
                  <a:txBody>
                    <a:bodyPr/>
                    <a:lstStyle/>
                    <a:p>
                      <a:pPr algn="ctr"/>
                      <a:r>
                        <a:rPr lang="en-US" dirty="0" smtClean="0"/>
                        <a:t>2006</a:t>
                      </a:r>
                      <a:endParaRPr lang="en-US" dirty="0"/>
                    </a:p>
                  </a:txBody>
                  <a:tcPr anchor="ctr"/>
                </a:tc>
                <a:tc>
                  <a:txBody>
                    <a:bodyPr/>
                    <a:lstStyle/>
                    <a:p>
                      <a:pPr algn="ctr"/>
                      <a:r>
                        <a:rPr lang="en-US" dirty="0" smtClean="0"/>
                        <a:t>44</a:t>
                      </a:r>
                      <a:endParaRPr lang="en-US" dirty="0"/>
                    </a:p>
                  </a:txBody>
                  <a:tcPr anchor="ctr"/>
                </a:tc>
                <a:tc>
                  <a:txBody>
                    <a:bodyPr/>
                    <a:lstStyle/>
                    <a:p>
                      <a:pPr algn="ctr"/>
                      <a:r>
                        <a:rPr lang="en-US" dirty="0" smtClean="0"/>
                        <a:t>4</a:t>
                      </a:r>
                      <a:endParaRPr lang="en-US" dirty="0"/>
                    </a:p>
                  </a:txBody>
                  <a:tcPr anchor="ctr"/>
                </a:tc>
                <a:tc>
                  <a:txBody>
                    <a:bodyPr/>
                    <a:lstStyle/>
                    <a:p>
                      <a:pPr algn="ctr"/>
                      <a:r>
                        <a:rPr lang="en-US" dirty="0" smtClean="0"/>
                        <a:t>48</a:t>
                      </a:r>
                      <a:endParaRPr lang="en-US" dirty="0"/>
                    </a:p>
                  </a:txBody>
                  <a:tcPr anchor="ctr"/>
                </a:tc>
                <a:tc>
                  <a:txBody>
                    <a:bodyPr/>
                    <a:lstStyle/>
                    <a:p>
                      <a:pPr algn="ctr"/>
                      <a:r>
                        <a:rPr lang="en-US" dirty="0" smtClean="0"/>
                        <a:t>18</a:t>
                      </a:r>
                      <a:endParaRPr lang="en-US" dirty="0"/>
                    </a:p>
                  </a:txBody>
                  <a:tcPr anchor="ctr"/>
                </a:tc>
                <a:tc>
                  <a:txBody>
                    <a:bodyPr/>
                    <a:lstStyle/>
                    <a:p>
                      <a:pPr algn="ctr"/>
                      <a:r>
                        <a:rPr lang="en-US" dirty="0" smtClean="0"/>
                        <a:t>$4,469,125</a:t>
                      </a:r>
                      <a:endParaRPr lang="en-US" dirty="0"/>
                    </a:p>
                  </a:txBody>
                  <a:tcPr anchor="ctr"/>
                </a:tc>
              </a:tr>
              <a:tr h="370840">
                <a:tc>
                  <a:txBody>
                    <a:bodyPr/>
                    <a:lstStyle/>
                    <a:p>
                      <a:pPr algn="ctr"/>
                      <a:r>
                        <a:rPr lang="en-US" dirty="0" smtClean="0"/>
                        <a:t>2007</a:t>
                      </a:r>
                      <a:endParaRPr lang="en-US" dirty="0"/>
                    </a:p>
                  </a:txBody>
                  <a:tcPr anchor="ctr"/>
                </a:tc>
                <a:tc>
                  <a:txBody>
                    <a:bodyPr/>
                    <a:lstStyle/>
                    <a:p>
                      <a:pPr algn="ctr"/>
                      <a:r>
                        <a:rPr lang="en-US" dirty="0" smtClean="0"/>
                        <a:t>46</a:t>
                      </a:r>
                      <a:endParaRPr lang="en-US" dirty="0"/>
                    </a:p>
                  </a:txBody>
                  <a:tcPr anchor="ctr"/>
                </a:tc>
                <a:tc>
                  <a:txBody>
                    <a:bodyPr/>
                    <a:lstStyle/>
                    <a:p>
                      <a:pPr algn="ctr"/>
                      <a:r>
                        <a:rPr lang="en-US" dirty="0" smtClean="0"/>
                        <a:t>3</a:t>
                      </a:r>
                      <a:endParaRPr lang="en-US" dirty="0"/>
                    </a:p>
                  </a:txBody>
                  <a:tcPr anchor="ctr"/>
                </a:tc>
                <a:tc>
                  <a:txBody>
                    <a:bodyPr/>
                    <a:lstStyle/>
                    <a:p>
                      <a:pPr algn="ctr"/>
                      <a:r>
                        <a:rPr lang="en-US" dirty="0" smtClean="0"/>
                        <a:t>51</a:t>
                      </a:r>
                      <a:endParaRPr lang="en-US" dirty="0"/>
                    </a:p>
                  </a:txBody>
                  <a:tcPr anchor="ctr"/>
                </a:tc>
                <a:tc>
                  <a:txBody>
                    <a:bodyPr/>
                    <a:lstStyle/>
                    <a:p>
                      <a:pPr algn="ctr"/>
                      <a:r>
                        <a:rPr lang="en-US" dirty="0" smtClean="0"/>
                        <a:t>13</a:t>
                      </a:r>
                      <a:endParaRPr lang="en-US" dirty="0"/>
                    </a:p>
                  </a:txBody>
                  <a:tcPr anchor="ctr"/>
                </a:tc>
                <a:tc>
                  <a:txBody>
                    <a:bodyPr/>
                    <a:lstStyle/>
                    <a:p>
                      <a:pPr algn="ctr"/>
                      <a:r>
                        <a:rPr lang="en-US" dirty="0" smtClean="0"/>
                        <a:t>$3,141,306</a:t>
                      </a:r>
                      <a:endParaRPr lang="en-US" dirty="0"/>
                    </a:p>
                  </a:txBody>
                  <a:tcPr anchor="ctr"/>
                </a:tc>
              </a:tr>
              <a:tr h="370840">
                <a:tc>
                  <a:txBody>
                    <a:bodyPr/>
                    <a:lstStyle/>
                    <a:p>
                      <a:pPr algn="ctr"/>
                      <a:r>
                        <a:rPr lang="en-US" dirty="0" smtClean="0"/>
                        <a:t>2008</a:t>
                      </a:r>
                      <a:endParaRPr lang="en-US" dirty="0"/>
                    </a:p>
                  </a:txBody>
                  <a:tcPr anchor="ctr"/>
                </a:tc>
                <a:tc>
                  <a:txBody>
                    <a:bodyPr/>
                    <a:lstStyle/>
                    <a:p>
                      <a:pPr algn="ctr"/>
                      <a:r>
                        <a:rPr lang="en-US" dirty="0" smtClean="0"/>
                        <a:t>35</a:t>
                      </a:r>
                      <a:endParaRPr lang="en-US" dirty="0"/>
                    </a:p>
                  </a:txBody>
                  <a:tcPr anchor="ctr"/>
                </a:tc>
                <a:tc>
                  <a:txBody>
                    <a:bodyPr/>
                    <a:lstStyle/>
                    <a:p>
                      <a:pPr algn="ctr"/>
                      <a:r>
                        <a:rPr lang="en-US" dirty="0" smtClean="0"/>
                        <a:t>2</a:t>
                      </a:r>
                      <a:endParaRPr lang="en-US" dirty="0"/>
                    </a:p>
                  </a:txBody>
                  <a:tcPr anchor="ctr"/>
                </a:tc>
                <a:tc>
                  <a:txBody>
                    <a:bodyPr/>
                    <a:lstStyle/>
                    <a:p>
                      <a:pPr algn="ctr"/>
                      <a:r>
                        <a:rPr lang="en-US" dirty="0" smtClean="0"/>
                        <a:t>49</a:t>
                      </a:r>
                      <a:endParaRPr lang="en-US" dirty="0"/>
                    </a:p>
                  </a:txBody>
                  <a:tcPr anchor="ctr"/>
                </a:tc>
                <a:tc>
                  <a:txBody>
                    <a:bodyPr/>
                    <a:lstStyle/>
                    <a:p>
                      <a:pPr algn="ctr"/>
                      <a:r>
                        <a:rPr lang="en-US" dirty="0" smtClean="0"/>
                        <a:t>11</a:t>
                      </a:r>
                      <a:endParaRPr lang="en-US" dirty="0"/>
                    </a:p>
                  </a:txBody>
                  <a:tcPr anchor="ctr"/>
                </a:tc>
                <a:tc>
                  <a:txBody>
                    <a:bodyPr/>
                    <a:lstStyle/>
                    <a:p>
                      <a:pPr algn="ctr"/>
                      <a:r>
                        <a:rPr lang="en-US" dirty="0" smtClean="0"/>
                        <a:t>$2,124,586</a:t>
                      </a:r>
                      <a:endParaRPr lang="en-US" dirty="0"/>
                    </a:p>
                  </a:txBody>
                  <a:tcPr anchor="ctr"/>
                </a:tc>
              </a:tr>
              <a:tr h="370840">
                <a:tc>
                  <a:txBody>
                    <a:bodyPr/>
                    <a:lstStyle/>
                    <a:p>
                      <a:pPr algn="ctr"/>
                      <a:r>
                        <a:rPr lang="en-US" dirty="0" smtClean="0"/>
                        <a:t>All years</a:t>
                      </a:r>
                      <a:endParaRPr lang="en-US" dirty="0"/>
                    </a:p>
                  </a:txBody>
                  <a:tcPr anchor="ctr"/>
                </a:tc>
                <a:tc>
                  <a:txBody>
                    <a:bodyPr/>
                    <a:lstStyle/>
                    <a:p>
                      <a:pPr algn="ctr"/>
                      <a:r>
                        <a:rPr lang="en-US" dirty="0" smtClean="0"/>
                        <a:t>227</a:t>
                      </a:r>
                      <a:endParaRPr lang="en-US" dirty="0"/>
                    </a:p>
                  </a:txBody>
                  <a:tcPr anchor="ctr"/>
                </a:tc>
                <a:tc>
                  <a:txBody>
                    <a:bodyPr/>
                    <a:lstStyle/>
                    <a:p>
                      <a:pPr algn="ctr"/>
                      <a:r>
                        <a:rPr lang="en-US" dirty="0" smtClean="0"/>
                        <a:t>21</a:t>
                      </a:r>
                      <a:endParaRPr lang="en-US" dirty="0"/>
                    </a:p>
                  </a:txBody>
                  <a:tcPr anchor="ctr"/>
                </a:tc>
                <a:tc>
                  <a:txBody>
                    <a:bodyPr/>
                    <a:lstStyle/>
                    <a:p>
                      <a:pPr algn="ctr"/>
                      <a:r>
                        <a:rPr lang="en-US" dirty="0" smtClean="0"/>
                        <a:t>51</a:t>
                      </a:r>
                      <a:endParaRPr lang="en-US" dirty="0"/>
                    </a:p>
                  </a:txBody>
                  <a:tcPr anchor="ctr"/>
                </a:tc>
                <a:tc>
                  <a:txBody>
                    <a:bodyPr/>
                    <a:lstStyle/>
                    <a:p>
                      <a:pPr algn="ctr"/>
                      <a:r>
                        <a:rPr lang="en-US" dirty="0" smtClean="0"/>
                        <a:t>11</a:t>
                      </a:r>
                      <a:endParaRPr lang="en-US" dirty="0"/>
                    </a:p>
                  </a:txBody>
                  <a:tcPr anchor="ctr"/>
                </a:tc>
                <a:tc>
                  <a:txBody>
                    <a:bodyPr/>
                    <a:lstStyle/>
                    <a:p>
                      <a:pPr algn="ctr"/>
                      <a:r>
                        <a:rPr lang="en-US" dirty="0" smtClean="0"/>
                        <a:t>$13,717,826</a:t>
                      </a:r>
                      <a:endParaRPr lang="en-US" dirty="0"/>
                    </a:p>
                  </a:txBody>
                  <a:tcPr anchor="ctr"/>
                </a:tc>
              </a:tr>
            </a:tbl>
          </a:graphicData>
        </a:graphic>
      </p:graphicFrame>
      <p:sp>
        <p:nvSpPr>
          <p:cNvPr id="9" name="Content Placeholder 2"/>
          <p:cNvSpPr txBox="1">
            <a:spLocks/>
          </p:cNvSpPr>
          <p:nvPr/>
        </p:nvSpPr>
        <p:spPr>
          <a:xfrm>
            <a:off x="1270000" y="1854200"/>
            <a:ext cx="6604000" cy="4525963"/>
          </a:xfrm>
          <a:prstGeom prst="rect">
            <a:avLst/>
          </a:prstGeom>
        </p:spPr>
        <p:txBody>
          <a:bodyPr vert="horz" lIns="91440" tIns="45720" rIns="91440" bIns="45720" rtlCol="0">
            <a:normAutofit lnSpcReduction="10000"/>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32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lang="en-US" sz="3200" dirty="0" smtClean="0"/>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2595" b="0" i="0" u="none" strike="noStrike" kern="1200" cap="none" spc="0" normalizeH="0" baseline="0" noProof="0" dirty="0" smtClean="0">
              <a:ln>
                <a:noFill/>
              </a:ln>
              <a:solidFill>
                <a:schemeClr val="tx1"/>
              </a:solidFill>
              <a:effectLst/>
              <a:uLnTx/>
              <a:uFillTx/>
              <a:latin typeface="+mn-lt"/>
              <a:ea typeface="+mn-ea"/>
              <a:cs typeface="+mn-cs"/>
            </a:endParaRPr>
          </a:p>
          <a:p>
            <a:pPr marL="342900" indent="-342900">
              <a:spcBef>
                <a:spcPct val="20000"/>
              </a:spcBef>
              <a:buFont typeface="Arial"/>
              <a:buChar char="•"/>
            </a:pPr>
            <a:r>
              <a:rPr lang="en-US" sz="2595" dirty="0" smtClean="0"/>
              <a:t>72-82% of these costs are charged to public funds such as Medicare, </a:t>
            </a:r>
            <a:r>
              <a:rPr lang="en-US" sz="2595" dirty="0" err="1" smtClean="0"/>
              <a:t>MediCal</a:t>
            </a:r>
            <a:r>
              <a:rPr lang="en-US" sz="2595" dirty="0" smtClean="0"/>
              <a:t>, and Healthy SF</a:t>
            </a:r>
            <a:endParaRPr kumimoji="0" lang="en-US" sz="2595"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TextBox 10"/>
          <p:cNvSpPr txBox="1"/>
          <p:nvPr/>
        </p:nvSpPr>
        <p:spPr>
          <a:xfrm>
            <a:off x="7034679" y="6581001"/>
            <a:ext cx="2109321" cy="276999"/>
          </a:xfrm>
          <a:prstGeom prst="rect">
            <a:avLst/>
          </a:prstGeom>
          <a:noFill/>
        </p:spPr>
        <p:txBody>
          <a:bodyPr wrap="none" rtlCol="0">
            <a:spAutoFit/>
          </a:bodyPr>
          <a:lstStyle/>
          <a:p>
            <a:r>
              <a:rPr lang="en-US" sz="1200" dirty="0" smtClean="0"/>
              <a:t>Cost expressed in 2008 dollars</a:t>
            </a:r>
            <a:endParaRPr lang="en-US" sz="1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Location of Injury</a:t>
            </a:r>
            <a:endParaRPr lang="en-US" dirty="0"/>
          </a:p>
        </p:txBody>
      </p:sp>
      <p:sp>
        <p:nvSpPr>
          <p:cNvPr id="3" name="Content Placeholder 2"/>
          <p:cNvSpPr>
            <a:spLocks noGrp="1"/>
          </p:cNvSpPr>
          <p:nvPr>
            <p:ph idx="1"/>
          </p:nvPr>
        </p:nvSpPr>
        <p:spPr/>
        <p:txBody>
          <a:bodyPr>
            <a:normAutofit lnSpcReduction="10000"/>
          </a:bodyPr>
          <a:lstStyle/>
          <a:p>
            <a:r>
              <a:rPr lang="en-US" dirty="0" smtClean="0"/>
              <a:t>Cross-referenced admitted patients with police reports using the </a:t>
            </a:r>
            <a:r>
              <a:rPr lang="en-US" b="1" dirty="0" err="1" smtClean="0"/>
              <a:t>S</a:t>
            </a:r>
            <a:r>
              <a:rPr lang="en-US" dirty="0" err="1" smtClean="0"/>
              <a:t>tate</a:t>
            </a:r>
            <a:r>
              <a:rPr lang="en-US" b="1" dirty="0" err="1" smtClean="0"/>
              <a:t>W</a:t>
            </a:r>
            <a:r>
              <a:rPr lang="en-US" dirty="0" err="1" smtClean="0"/>
              <a:t>ide</a:t>
            </a:r>
            <a:r>
              <a:rPr lang="en-US" dirty="0" smtClean="0"/>
              <a:t> </a:t>
            </a:r>
            <a:r>
              <a:rPr lang="en-US" b="1" dirty="0" smtClean="0"/>
              <a:t>I</a:t>
            </a:r>
            <a:r>
              <a:rPr lang="en-US" dirty="0" smtClean="0"/>
              <a:t>ntegrated </a:t>
            </a:r>
            <a:r>
              <a:rPr lang="en-US" b="1" dirty="0" smtClean="0"/>
              <a:t>T</a:t>
            </a:r>
            <a:r>
              <a:rPr lang="en-US" dirty="0" smtClean="0"/>
              <a:t>raffic </a:t>
            </a:r>
            <a:r>
              <a:rPr lang="en-US" b="1" dirty="0" smtClean="0"/>
              <a:t>R</a:t>
            </a:r>
            <a:r>
              <a:rPr lang="en-US" dirty="0" smtClean="0"/>
              <a:t>ecord </a:t>
            </a:r>
            <a:r>
              <a:rPr lang="en-US" b="1" dirty="0" smtClean="0"/>
              <a:t>S</a:t>
            </a:r>
            <a:r>
              <a:rPr lang="en-US" dirty="0" smtClean="0"/>
              <a:t>ystem (SWITRS) to find location of injury</a:t>
            </a:r>
          </a:p>
          <a:p>
            <a:r>
              <a:rPr lang="en-US" dirty="0" smtClean="0"/>
              <a:t>Between ambulance records and SWITRS, location of injury was found in 77% of 931 admitted patients</a:t>
            </a:r>
          </a:p>
          <a:p>
            <a:r>
              <a:rPr lang="en-US" dirty="0" smtClean="0"/>
              <a:t>Used </a:t>
            </a:r>
            <a:r>
              <a:rPr lang="en-US" b="1" dirty="0" smtClean="0"/>
              <a:t>S</a:t>
            </a:r>
            <a:r>
              <a:rPr lang="en-US" dirty="0" smtClean="0"/>
              <a:t>an </a:t>
            </a:r>
            <a:r>
              <a:rPr lang="en-US" b="1" dirty="0" smtClean="0"/>
              <a:t>F</a:t>
            </a:r>
            <a:r>
              <a:rPr lang="en-US" dirty="0" smtClean="0"/>
              <a:t>rancisco </a:t>
            </a:r>
            <a:r>
              <a:rPr lang="en-US" b="1" dirty="0" smtClean="0"/>
              <a:t>G</a:t>
            </a:r>
            <a:r>
              <a:rPr lang="en-US" dirty="0" smtClean="0"/>
              <a:t>eographic </a:t>
            </a:r>
            <a:r>
              <a:rPr lang="en-US" b="1" dirty="0" smtClean="0"/>
              <a:t>I</a:t>
            </a:r>
            <a:r>
              <a:rPr lang="en-US" dirty="0" smtClean="0"/>
              <a:t>nformation </a:t>
            </a:r>
            <a:r>
              <a:rPr lang="en-US" b="1" dirty="0" smtClean="0"/>
              <a:t>S</a:t>
            </a:r>
            <a:r>
              <a:rPr lang="en-US" dirty="0" smtClean="0"/>
              <a:t>ystem (SFGIS) to code injuries by district</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SFIC Logo"/>
          <p:cNvPicPr>
            <a:picLocks noChangeAspect="1" noChangeArrowheads="1"/>
          </p:cNvPicPr>
          <p:nvPr/>
        </p:nvPicPr>
        <p:blipFill>
          <a:blip r:embed="rId3">
            <a:duotone>
              <a:schemeClr val="accent2">
                <a:shade val="45000"/>
                <a:satMod val="135000"/>
              </a:schemeClr>
              <a:prstClr val="white"/>
            </a:duotone>
            <a:alphaModFix amt="25000"/>
          </a:blip>
          <a:srcRect l="32278" t="31624"/>
          <a:stretch>
            <a:fillRect/>
          </a:stretch>
        </p:blipFill>
        <p:spPr bwMode="auto">
          <a:xfrm>
            <a:off x="0" y="1"/>
            <a:ext cx="3381121" cy="3048000"/>
          </a:xfrm>
          <a:prstGeom prst="rect">
            <a:avLst/>
          </a:prstGeom>
          <a:noFill/>
          <a:ln w="9525">
            <a:noFill/>
            <a:miter lim="800000"/>
            <a:headEnd/>
            <a:tailEnd/>
          </a:ln>
        </p:spPr>
      </p:pic>
      <p:pic>
        <p:nvPicPr>
          <p:cNvPr id="8" name="Picture 5" descr="SFIC Logo"/>
          <p:cNvPicPr>
            <a:picLocks noChangeAspect="1" noChangeArrowheads="1"/>
          </p:cNvPicPr>
          <p:nvPr/>
        </p:nvPicPr>
        <p:blipFill>
          <a:blip r:embed="rId3">
            <a:duotone>
              <a:schemeClr val="accent2">
                <a:shade val="45000"/>
                <a:satMod val="135000"/>
              </a:schemeClr>
              <a:prstClr val="white"/>
            </a:duotone>
            <a:alphaModFix amt="25000"/>
          </a:blip>
          <a:srcRect r="31842" b="32278"/>
          <a:stretch>
            <a:fillRect/>
          </a:stretch>
        </p:blipFill>
        <p:spPr bwMode="auto">
          <a:xfrm>
            <a:off x="5741148" y="3839190"/>
            <a:ext cx="3402852" cy="301881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Pedestrian Injury in District 6 </a:t>
            </a:r>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a:p>
        </p:txBody>
      </p:sp>
      <p:sp>
        <p:nvSpPr>
          <p:cNvPr id="6"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3200" dirty="0" smtClean="0"/>
              <a:t>74% of pedestrians injured in San Francisco live in the city at the time of injury</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28%</a:t>
            </a:r>
            <a:r>
              <a:rPr kumimoji="0" lang="en-US" sz="3200" b="0" i="0" u="none" strike="noStrike" kern="1200" cap="none" spc="0" normalizeH="0" noProof="0" dirty="0" smtClean="0">
                <a:ln>
                  <a:noFill/>
                </a:ln>
                <a:solidFill>
                  <a:schemeClr val="tx1"/>
                </a:solidFill>
                <a:effectLst/>
                <a:uLnTx/>
                <a:uFillTx/>
                <a:latin typeface="+mn-lt"/>
                <a:ea typeface="+mn-ea"/>
                <a:cs typeface="+mn-cs"/>
              </a:rPr>
              <a:t> of those injured in District 6 live there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3200" baseline="0" dirty="0" smtClean="0"/>
              <a:t>36% live elsewhere in San Francisco</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3200" b="1" baseline="0" dirty="0" smtClean="0"/>
              <a:t>As </a:t>
            </a:r>
            <a:r>
              <a:rPr lang="en-US" sz="3200" b="1" dirty="0" smtClean="0"/>
              <a:t>milder injuries not requiring admission were unable to be mapped, the actual cost in District 6 is substantially larger.</a:t>
            </a: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Urban.thmx</Template>
  <TotalTime>1447</TotalTime>
  <Words>1398</Words>
  <Application>Microsoft Macintosh PowerPoint</Application>
  <PresentationFormat>On-screen Show (4:3)</PresentationFormat>
  <Paragraphs>252</Paragraphs>
  <Slides>22</Slides>
  <Notes>17</Notes>
  <HiddenSlides>0</HiddenSlides>
  <MMClips>0</MMClips>
  <ScaleCrop>false</ScaleCrop>
  <HeadingPairs>
    <vt:vector size="4" baseType="variant">
      <vt:variant>
        <vt:lpstr>Design Template</vt:lpstr>
      </vt:variant>
      <vt:variant>
        <vt:i4>1</vt:i4>
      </vt:variant>
      <vt:variant>
        <vt:lpstr>Slide Titles</vt:lpstr>
      </vt:variant>
      <vt:variant>
        <vt:i4>22</vt:i4>
      </vt:variant>
    </vt:vector>
  </HeadingPairs>
  <TitlesOfParts>
    <vt:vector size="23" baseType="lpstr">
      <vt:lpstr>Office Theme</vt:lpstr>
      <vt:lpstr> The Cost of Pedestrian Injury in San Francisco</vt:lpstr>
      <vt:lpstr>San Francisco Injury Center</vt:lpstr>
      <vt:lpstr>San Francisco General Hospital</vt:lpstr>
      <vt:lpstr>Scope of the Problem</vt:lpstr>
      <vt:lpstr>Study Findings</vt:lpstr>
      <vt:lpstr>Study Findings</vt:lpstr>
      <vt:lpstr>A Day in the Life of an Injured Pedestrian</vt:lpstr>
      <vt:lpstr>A Day in the Life of an Injured Pedestrian</vt:lpstr>
      <vt:lpstr>A Day in the Life of an Injured Pedestrian</vt:lpstr>
      <vt:lpstr>Overall Costs</vt:lpstr>
      <vt:lpstr>Admitted Patients (Severe Injuries)</vt:lpstr>
      <vt:lpstr>Cost of Admitted Patients by District</vt:lpstr>
      <vt:lpstr>Districts 1, 7, 11 (2004 - 2008)</vt:lpstr>
      <vt:lpstr>Summary</vt:lpstr>
      <vt:lpstr>Recommendations</vt:lpstr>
      <vt:lpstr>Contacts &amp; Acknowledgements</vt:lpstr>
      <vt:lpstr>Slide 17</vt:lpstr>
      <vt:lpstr>Study Methods</vt:lpstr>
      <vt:lpstr>Hospital Stay for Admitted Patients</vt:lpstr>
      <vt:lpstr>Cost of Admitted Patients in District 6</vt:lpstr>
      <vt:lpstr>Location of Injury</vt:lpstr>
      <vt:lpstr>Pedestrian Injury in District 6 </vt:lpstr>
    </vt:vector>
  </TitlesOfParts>
  <Company>UCSF Department of Surgery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Surgical Skills Elective</dc:title>
  <dc:creator>Matt Kutcher</dc:creator>
  <cp:lastModifiedBy>Dahianna Lopez</cp:lastModifiedBy>
  <cp:revision>64</cp:revision>
  <cp:lastPrinted>2011-04-06T05:40:54Z</cp:lastPrinted>
  <dcterms:created xsi:type="dcterms:W3CDTF">2011-04-11T14:52:43Z</dcterms:created>
  <dcterms:modified xsi:type="dcterms:W3CDTF">2011-04-11T15:31:51Z</dcterms:modified>
</cp:coreProperties>
</file>